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2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Lst>
  <p:sldSz cx="9144000" cy="5143500" type="screen16x9"/>
  <p:notesSz cx="6858000" cy="9144000"/>
  <p:embeddedFontLst>
    <p:embeddedFont>
      <p:font typeface="Lato" panose="020F0502020204030203" pitchFamily="34" charset="0"/>
      <p:regular r:id="rId21"/>
      <p:bold r:id="rId22"/>
      <p:italic r:id="rId23"/>
      <p:boldItalic r:id="rId24"/>
    </p:embeddedFont>
    <p:embeddedFont>
      <p:font typeface="Montserrat" panose="00000500000000000000" pitchFamily="2" charset="0"/>
      <p:regular r:id="rId25"/>
      <p:bold r:id="rId26"/>
      <p:italic r:id="rId27"/>
      <p:boldItalic r:id="rId28"/>
    </p:embeddedFont>
    <p:embeddedFont>
      <p:font typeface="Montserrat Medium" panose="00000600000000000000" pitchFamily="2" charset="0"/>
      <p:regular r:id="rId29"/>
      <p:bold r:id="rId30"/>
      <p:italic r:id="rId31"/>
      <p:boldItalic r:id="rId32"/>
    </p:embeddedFont>
    <p:embeddedFont>
      <p:font typeface="Montserrat SemiBold" panose="000007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6.fntdata"/><Relationship Id="rId39" Type="http://schemas.openxmlformats.org/officeDocument/2006/relationships/theme" Target="theme/theme1.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47282efc69_5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47282efc69_5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247282efc69_5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247282efc69_5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247282efc69_5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247282efc69_5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247282efc69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247282efc69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47282efc69_1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47282efc69_1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247282efc69_7_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247282efc69_7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247282efc69_7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247282efc69_7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47282efc69_2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47282efc69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247282efc69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0" name="Google Shape;430;g247282efc69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1f87997393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247282efc69_2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247282efc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247282efc69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247282efc69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f87997393_0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28"/>
        <p:cNvGrpSpPr/>
        <p:nvPr/>
      </p:nvGrpSpPr>
      <p:grpSpPr>
        <a:xfrm>
          <a:off x="0" y="0"/>
          <a:ext cx="0" cy="0"/>
          <a:chOff x="0" y="0"/>
          <a:chExt cx="0" cy="0"/>
        </a:xfrm>
      </p:grpSpPr>
      <p:sp>
        <p:nvSpPr>
          <p:cNvPr id="229" name="Google Shape;229;p18"/>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18"/>
          <p:cNvGrpSpPr/>
          <p:nvPr/>
        </p:nvGrpSpPr>
        <p:grpSpPr>
          <a:xfrm>
            <a:off x="0" y="490"/>
            <a:ext cx="5153705" cy="5134399"/>
            <a:chOff x="0" y="75"/>
            <a:chExt cx="5153705" cy="5152950"/>
          </a:xfrm>
        </p:grpSpPr>
        <p:sp>
          <p:nvSpPr>
            <p:cNvPr id="231" name="Google Shape;231;p18"/>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8"/>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8"/>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8"/>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235;p18"/>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236" name="Google Shape;236;p18"/>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237" name="Google Shape;23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8"/>
        <p:cNvGrpSpPr/>
        <p:nvPr/>
      </p:nvGrpSpPr>
      <p:grpSpPr>
        <a:xfrm>
          <a:off x="0" y="0"/>
          <a:ext cx="0" cy="0"/>
          <a:chOff x="0" y="0"/>
          <a:chExt cx="0" cy="0"/>
        </a:xfrm>
      </p:grpSpPr>
      <p:grpSp>
        <p:nvGrpSpPr>
          <p:cNvPr id="239" name="Google Shape;239;p19"/>
          <p:cNvGrpSpPr/>
          <p:nvPr/>
        </p:nvGrpSpPr>
        <p:grpSpPr>
          <a:xfrm>
            <a:off x="4406400" y="0"/>
            <a:ext cx="4737600" cy="5143065"/>
            <a:chOff x="4406400" y="0"/>
            <a:chExt cx="4737600" cy="5143065"/>
          </a:xfrm>
        </p:grpSpPr>
        <p:sp>
          <p:nvSpPr>
            <p:cNvPr id="240" name="Google Shape;240;p19"/>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9"/>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9"/>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 name="Google Shape;258;p19"/>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9" name="Google Shape;25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0"/>
        <p:cNvGrpSpPr/>
        <p:nvPr/>
      </p:nvGrpSpPr>
      <p:grpSpPr>
        <a:xfrm>
          <a:off x="0" y="0"/>
          <a:ext cx="0" cy="0"/>
          <a:chOff x="0" y="0"/>
          <a:chExt cx="0" cy="0"/>
        </a:xfrm>
      </p:grpSpPr>
      <p:grpSp>
        <p:nvGrpSpPr>
          <p:cNvPr id="261" name="Google Shape;261;p20"/>
          <p:cNvGrpSpPr/>
          <p:nvPr/>
        </p:nvGrpSpPr>
        <p:grpSpPr>
          <a:xfrm>
            <a:off x="0" y="381001"/>
            <a:ext cx="1037850" cy="1016287"/>
            <a:chOff x="0" y="381001"/>
            <a:chExt cx="1037850" cy="1016287"/>
          </a:xfrm>
        </p:grpSpPr>
        <p:sp>
          <p:nvSpPr>
            <p:cNvPr id="262" name="Google Shape;262;p2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5" name="Google Shape;265;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266" name="Google Shape;266;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7"/>
        <p:cNvGrpSpPr/>
        <p:nvPr/>
      </p:nvGrpSpPr>
      <p:grpSpPr>
        <a:xfrm>
          <a:off x="0" y="0"/>
          <a:ext cx="0" cy="0"/>
          <a:chOff x="0" y="0"/>
          <a:chExt cx="0" cy="0"/>
        </a:xfrm>
      </p:grpSpPr>
      <p:grpSp>
        <p:nvGrpSpPr>
          <p:cNvPr id="268" name="Google Shape;268;p21"/>
          <p:cNvGrpSpPr/>
          <p:nvPr/>
        </p:nvGrpSpPr>
        <p:grpSpPr>
          <a:xfrm>
            <a:off x="0" y="381001"/>
            <a:ext cx="1037850" cy="1016287"/>
            <a:chOff x="0" y="381001"/>
            <a:chExt cx="1037850" cy="1016287"/>
          </a:xfrm>
        </p:grpSpPr>
        <p:sp>
          <p:nvSpPr>
            <p:cNvPr id="269" name="Google Shape;269;p2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72" name="Google Shape;272;p21"/>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273" name="Google Shape;273;p21"/>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274" name="Google Shape;274;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5"/>
        <p:cNvGrpSpPr/>
        <p:nvPr/>
      </p:nvGrpSpPr>
      <p:grpSpPr>
        <a:xfrm>
          <a:off x="0" y="0"/>
          <a:ext cx="0" cy="0"/>
          <a:chOff x="0" y="0"/>
          <a:chExt cx="0" cy="0"/>
        </a:xfrm>
      </p:grpSpPr>
      <p:grpSp>
        <p:nvGrpSpPr>
          <p:cNvPr id="276" name="Google Shape;276;p22"/>
          <p:cNvGrpSpPr/>
          <p:nvPr/>
        </p:nvGrpSpPr>
        <p:grpSpPr>
          <a:xfrm>
            <a:off x="0" y="381001"/>
            <a:ext cx="1037850" cy="1016287"/>
            <a:chOff x="0" y="381001"/>
            <a:chExt cx="1037850" cy="1016287"/>
          </a:xfrm>
        </p:grpSpPr>
        <p:sp>
          <p:nvSpPr>
            <p:cNvPr id="277" name="Google Shape;277;p2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80" name="Google Shape;280;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1"/>
        <p:cNvGrpSpPr/>
        <p:nvPr/>
      </p:nvGrpSpPr>
      <p:grpSpPr>
        <a:xfrm>
          <a:off x="0" y="0"/>
          <a:ext cx="0" cy="0"/>
          <a:chOff x="0" y="0"/>
          <a:chExt cx="0" cy="0"/>
        </a:xfrm>
      </p:grpSpPr>
      <p:grpSp>
        <p:nvGrpSpPr>
          <p:cNvPr id="282" name="Google Shape;282;p23"/>
          <p:cNvGrpSpPr/>
          <p:nvPr/>
        </p:nvGrpSpPr>
        <p:grpSpPr>
          <a:xfrm>
            <a:off x="0" y="381001"/>
            <a:ext cx="1037850" cy="1016287"/>
            <a:chOff x="0" y="381001"/>
            <a:chExt cx="1037850" cy="1016287"/>
          </a:xfrm>
        </p:grpSpPr>
        <p:sp>
          <p:nvSpPr>
            <p:cNvPr id="283" name="Google Shape;283;p2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 name="Google Shape;285;p23"/>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86" name="Google Shape;286;p23"/>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287" name="Google Shape;28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8"/>
        <p:cNvGrpSpPr/>
        <p:nvPr/>
      </p:nvGrpSpPr>
      <p:grpSpPr>
        <a:xfrm>
          <a:off x="0" y="0"/>
          <a:ext cx="0" cy="0"/>
          <a:chOff x="0" y="0"/>
          <a:chExt cx="0" cy="0"/>
        </a:xfrm>
      </p:grpSpPr>
      <p:grpSp>
        <p:nvGrpSpPr>
          <p:cNvPr id="289" name="Google Shape;289;p24"/>
          <p:cNvGrpSpPr/>
          <p:nvPr/>
        </p:nvGrpSpPr>
        <p:grpSpPr>
          <a:xfrm>
            <a:off x="4406400" y="0"/>
            <a:ext cx="4737600" cy="5143500"/>
            <a:chOff x="4406400" y="0"/>
            <a:chExt cx="4737600" cy="5143500"/>
          </a:xfrm>
        </p:grpSpPr>
        <p:sp>
          <p:nvSpPr>
            <p:cNvPr id="290" name="Google Shape;290;p24"/>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4"/>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4"/>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4"/>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4"/>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 name="Google Shape;308;p24"/>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9" name="Google Shape;309;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0"/>
        <p:cNvGrpSpPr/>
        <p:nvPr/>
      </p:nvGrpSpPr>
      <p:grpSpPr>
        <a:xfrm>
          <a:off x="0" y="0"/>
          <a:ext cx="0" cy="0"/>
          <a:chOff x="0" y="0"/>
          <a:chExt cx="0" cy="0"/>
        </a:xfrm>
      </p:grpSpPr>
      <p:grpSp>
        <p:nvGrpSpPr>
          <p:cNvPr id="311" name="Google Shape;311;p25"/>
          <p:cNvGrpSpPr/>
          <p:nvPr/>
        </p:nvGrpSpPr>
        <p:grpSpPr>
          <a:xfrm>
            <a:off x="0" y="381001"/>
            <a:ext cx="1037850" cy="1016287"/>
            <a:chOff x="0" y="381001"/>
            <a:chExt cx="1037850" cy="1016287"/>
          </a:xfrm>
        </p:grpSpPr>
        <p:sp>
          <p:nvSpPr>
            <p:cNvPr id="312" name="Google Shape;312;p2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 name="Google Shape;314;p25"/>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15" name="Google Shape;315;p25"/>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316" name="Google Shape;316;p25"/>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17" name="Google Shape;317;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18"/>
        <p:cNvGrpSpPr/>
        <p:nvPr/>
      </p:nvGrpSpPr>
      <p:grpSpPr>
        <a:xfrm>
          <a:off x="0" y="0"/>
          <a:ext cx="0" cy="0"/>
          <a:chOff x="0" y="0"/>
          <a:chExt cx="0" cy="0"/>
        </a:xfrm>
      </p:grpSpPr>
      <p:grpSp>
        <p:nvGrpSpPr>
          <p:cNvPr id="319" name="Google Shape;319;p26"/>
          <p:cNvGrpSpPr/>
          <p:nvPr/>
        </p:nvGrpSpPr>
        <p:grpSpPr>
          <a:xfrm>
            <a:off x="0" y="4128572"/>
            <a:ext cx="698925" cy="684657"/>
            <a:chOff x="0" y="3785672"/>
            <a:chExt cx="698925" cy="684657"/>
          </a:xfrm>
        </p:grpSpPr>
        <p:sp>
          <p:nvSpPr>
            <p:cNvPr id="320" name="Google Shape;320;p26"/>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 name="Google Shape;322;p26"/>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300"/>
              <a:buNone/>
              <a:defRPr/>
            </a:lvl1pPr>
          </a:lstStyle>
          <a:p>
            <a:endParaRPr/>
          </a:p>
        </p:txBody>
      </p:sp>
      <p:sp>
        <p:nvSpPr>
          <p:cNvPr id="323" name="Google Shape;323;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24"/>
        <p:cNvGrpSpPr/>
        <p:nvPr/>
      </p:nvGrpSpPr>
      <p:grpSpPr>
        <a:xfrm>
          <a:off x="0" y="0"/>
          <a:ext cx="0" cy="0"/>
          <a:chOff x="0" y="0"/>
          <a:chExt cx="0" cy="0"/>
        </a:xfrm>
      </p:grpSpPr>
      <p:grpSp>
        <p:nvGrpSpPr>
          <p:cNvPr id="325" name="Google Shape;325;p27"/>
          <p:cNvGrpSpPr/>
          <p:nvPr/>
        </p:nvGrpSpPr>
        <p:grpSpPr>
          <a:xfrm>
            <a:off x="4406400" y="0"/>
            <a:ext cx="4737600" cy="5143065"/>
            <a:chOff x="4406400" y="0"/>
            <a:chExt cx="4737600" cy="5143065"/>
          </a:xfrm>
        </p:grpSpPr>
        <p:sp>
          <p:nvSpPr>
            <p:cNvPr id="326" name="Google Shape;326;p27"/>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7"/>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7"/>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 name="Google Shape;344;p27"/>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345" name="Google Shape;345;p27"/>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46" name="Google Shape;346;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47"/>
        <p:cNvGrpSpPr/>
        <p:nvPr/>
      </p:nvGrpSpPr>
      <p:grpSpPr>
        <a:xfrm>
          <a:off x="0" y="0"/>
          <a:ext cx="0" cy="0"/>
          <a:chOff x="0" y="0"/>
          <a:chExt cx="0" cy="0"/>
        </a:xfrm>
      </p:grpSpPr>
      <p:sp>
        <p:nvSpPr>
          <p:cNvPr id="348" name="Google Shape;348;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349"/>
        <p:cNvGrpSpPr/>
        <p:nvPr/>
      </p:nvGrpSpPr>
      <p:grpSpPr>
        <a:xfrm>
          <a:off x="0" y="0"/>
          <a:ext cx="0" cy="0"/>
          <a:chOff x="0" y="0"/>
          <a:chExt cx="0" cy="0"/>
        </a:xfrm>
      </p:grpSpPr>
      <p:grpSp>
        <p:nvGrpSpPr>
          <p:cNvPr id="350" name="Google Shape;350;p29"/>
          <p:cNvGrpSpPr/>
          <p:nvPr/>
        </p:nvGrpSpPr>
        <p:grpSpPr>
          <a:xfrm>
            <a:off x="4406400" y="0"/>
            <a:ext cx="4737600" cy="5143065"/>
            <a:chOff x="4406400" y="0"/>
            <a:chExt cx="4737600" cy="5143065"/>
          </a:xfrm>
        </p:grpSpPr>
        <p:sp>
          <p:nvSpPr>
            <p:cNvPr id="351" name="Google Shape;351;p29"/>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9"/>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9"/>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9"/>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9"/>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9"/>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9"/>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9"/>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9"/>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9"/>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9"/>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70" name="Google Shape;370;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371"/>
        <p:cNvGrpSpPr/>
        <p:nvPr/>
      </p:nvGrpSpPr>
      <p:grpSpPr>
        <a:xfrm>
          <a:off x="0" y="0"/>
          <a:ext cx="0" cy="0"/>
          <a:chOff x="0" y="0"/>
          <a:chExt cx="0" cy="0"/>
        </a:xfrm>
      </p:grpSpPr>
      <p:pic>
        <p:nvPicPr>
          <p:cNvPr id="372" name="Google Shape;372;p30"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373" name="Google Shape;373;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74" name="Google Shape;374;p30"/>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0"/>
              </a:spcBef>
              <a:spcAft>
                <a:spcPts val="0"/>
              </a:spcAft>
              <a:buClr>
                <a:schemeClr val="dk2"/>
              </a:buClr>
              <a:buSzPts val="1100"/>
              <a:buChar char="○"/>
              <a:defRPr>
                <a:solidFill>
                  <a:schemeClr val="dk2"/>
                </a:solidFill>
              </a:defRPr>
            </a:lvl2pPr>
            <a:lvl3pPr marL="1371600" lvl="2" indent="-298450" rtl="0">
              <a:spcBef>
                <a:spcPts val="0"/>
              </a:spcBef>
              <a:spcAft>
                <a:spcPts val="0"/>
              </a:spcAft>
              <a:buClr>
                <a:schemeClr val="dk2"/>
              </a:buClr>
              <a:buSzPts val="1100"/>
              <a:buChar char="■"/>
              <a:defRPr>
                <a:solidFill>
                  <a:schemeClr val="dk2"/>
                </a:solidFill>
              </a:defRPr>
            </a:lvl3pPr>
            <a:lvl4pPr marL="1828800" lvl="3" indent="-298450" rtl="0">
              <a:spcBef>
                <a:spcPts val="0"/>
              </a:spcBef>
              <a:spcAft>
                <a:spcPts val="0"/>
              </a:spcAft>
              <a:buClr>
                <a:schemeClr val="dk2"/>
              </a:buClr>
              <a:buSzPts val="1100"/>
              <a:buChar char="●"/>
              <a:defRPr>
                <a:solidFill>
                  <a:schemeClr val="dk2"/>
                </a:solidFill>
              </a:defRPr>
            </a:lvl4pPr>
            <a:lvl5pPr marL="2286000" lvl="4" indent="-298450" rtl="0">
              <a:spcBef>
                <a:spcPts val="0"/>
              </a:spcBef>
              <a:spcAft>
                <a:spcPts val="0"/>
              </a:spcAft>
              <a:buClr>
                <a:schemeClr val="dk2"/>
              </a:buClr>
              <a:buSzPts val="1100"/>
              <a:buChar char="○"/>
              <a:defRPr>
                <a:solidFill>
                  <a:schemeClr val="dk2"/>
                </a:solidFill>
              </a:defRPr>
            </a:lvl5pPr>
            <a:lvl6pPr marL="2743200" lvl="5" indent="-298450" rtl="0">
              <a:spcBef>
                <a:spcPts val="0"/>
              </a:spcBef>
              <a:spcAft>
                <a:spcPts val="0"/>
              </a:spcAft>
              <a:buClr>
                <a:schemeClr val="dk2"/>
              </a:buClr>
              <a:buSzPts val="1100"/>
              <a:buChar char="■"/>
              <a:defRPr>
                <a:solidFill>
                  <a:schemeClr val="dk2"/>
                </a:solidFill>
              </a:defRPr>
            </a:lvl6pPr>
            <a:lvl7pPr marL="3200400" lvl="6" indent="-298450" rtl="0">
              <a:spcBef>
                <a:spcPts val="0"/>
              </a:spcBef>
              <a:spcAft>
                <a:spcPts val="0"/>
              </a:spcAft>
              <a:buClr>
                <a:schemeClr val="dk2"/>
              </a:buClr>
              <a:buSzPts val="1100"/>
              <a:buChar char="●"/>
              <a:defRPr>
                <a:solidFill>
                  <a:schemeClr val="dk2"/>
                </a:solidFill>
              </a:defRPr>
            </a:lvl7pPr>
            <a:lvl8pPr marL="3657600" lvl="7" indent="-298450" rtl="0">
              <a:spcBef>
                <a:spcPts val="0"/>
              </a:spcBef>
              <a:spcAft>
                <a:spcPts val="0"/>
              </a:spcAft>
              <a:buClr>
                <a:schemeClr val="dk2"/>
              </a:buClr>
              <a:buSzPts val="1100"/>
              <a:buChar char="○"/>
              <a:defRPr>
                <a:solidFill>
                  <a:schemeClr val="dk2"/>
                </a:solidFill>
              </a:defRPr>
            </a:lvl8pPr>
            <a:lvl9pPr marL="4114800" lvl="8" indent="-298450" rtl="0">
              <a:spcBef>
                <a:spcPts val="0"/>
              </a:spcBef>
              <a:spcAft>
                <a:spcPts val="0"/>
              </a:spcAft>
              <a:buClr>
                <a:schemeClr val="dk2"/>
              </a:buClr>
              <a:buSzPts val="1100"/>
              <a:buChar char="■"/>
              <a:defRPr>
                <a:solidFill>
                  <a:schemeClr val="dk2"/>
                </a:solidFill>
              </a:defRPr>
            </a:lvl9pPr>
          </a:lstStyle>
          <a:p>
            <a:endParaRPr/>
          </a:p>
        </p:txBody>
      </p:sp>
      <p:sp>
        <p:nvSpPr>
          <p:cNvPr id="375" name="Google Shape;375;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76" name="Google Shape;376;p3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 name="Google Shape;380;p30"/>
          <p:cNvGrpSpPr/>
          <p:nvPr/>
        </p:nvGrpSpPr>
        <p:grpSpPr>
          <a:xfrm>
            <a:off x="0" y="381001"/>
            <a:ext cx="1037850" cy="1016287"/>
            <a:chOff x="0" y="381001"/>
            <a:chExt cx="1037850" cy="1016287"/>
          </a:xfrm>
        </p:grpSpPr>
        <p:sp>
          <p:nvSpPr>
            <p:cNvPr id="381" name="Google Shape;381;p3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383"/>
        <p:cNvGrpSpPr/>
        <p:nvPr/>
      </p:nvGrpSpPr>
      <p:grpSpPr>
        <a:xfrm>
          <a:off x="0" y="0"/>
          <a:ext cx="0" cy="0"/>
          <a:chOff x="0" y="0"/>
          <a:chExt cx="0" cy="0"/>
        </a:xfrm>
      </p:grpSpPr>
      <p:sp>
        <p:nvSpPr>
          <p:cNvPr id="384" name="Google Shape;384;p31"/>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85" name="Google Shape;385;p31"/>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rm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0"/>
              </a:spcBef>
              <a:spcAft>
                <a:spcPts val="0"/>
              </a:spcAft>
              <a:buClr>
                <a:schemeClr val="dk1"/>
              </a:buClr>
              <a:buSzPts val="1100"/>
              <a:buChar char="○"/>
              <a:defRPr>
                <a:solidFill>
                  <a:schemeClr val="dk1"/>
                </a:solidFill>
              </a:defRPr>
            </a:lvl2pPr>
            <a:lvl3pPr marL="1371600" lvl="2" indent="-298450" rtl="0">
              <a:spcBef>
                <a:spcPts val="0"/>
              </a:spcBef>
              <a:spcAft>
                <a:spcPts val="0"/>
              </a:spcAft>
              <a:buClr>
                <a:schemeClr val="dk1"/>
              </a:buClr>
              <a:buSzPts val="1100"/>
              <a:buChar char="■"/>
              <a:defRPr>
                <a:solidFill>
                  <a:schemeClr val="dk1"/>
                </a:solidFill>
              </a:defRPr>
            </a:lvl3pPr>
            <a:lvl4pPr marL="1828800" lvl="3" indent="-298450" rtl="0">
              <a:spcBef>
                <a:spcPts val="0"/>
              </a:spcBef>
              <a:spcAft>
                <a:spcPts val="0"/>
              </a:spcAft>
              <a:buClr>
                <a:schemeClr val="dk1"/>
              </a:buClr>
              <a:buSzPts val="1100"/>
              <a:buChar char="●"/>
              <a:defRPr>
                <a:solidFill>
                  <a:schemeClr val="dk1"/>
                </a:solidFill>
              </a:defRPr>
            </a:lvl4pPr>
            <a:lvl5pPr marL="2286000" lvl="4" indent="-298450" rtl="0">
              <a:spcBef>
                <a:spcPts val="0"/>
              </a:spcBef>
              <a:spcAft>
                <a:spcPts val="0"/>
              </a:spcAft>
              <a:buClr>
                <a:schemeClr val="dk1"/>
              </a:buClr>
              <a:buSzPts val="1100"/>
              <a:buChar char="○"/>
              <a:defRPr>
                <a:solidFill>
                  <a:schemeClr val="dk1"/>
                </a:solidFill>
              </a:defRPr>
            </a:lvl5pPr>
            <a:lvl6pPr marL="2743200" lvl="5" indent="-298450" rtl="0">
              <a:spcBef>
                <a:spcPts val="0"/>
              </a:spcBef>
              <a:spcAft>
                <a:spcPts val="0"/>
              </a:spcAft>
              <a:buClr>
                <a:schemeClr val="dk1"/>
              </a:buClr>
              <a:buSzPts val="1100"/>
              <a:buChar char="■"/>
              <a:defRPr>
                <a:solidFill>
                  <a:schemeClr val="dk1"/>
                </a:solidFill>
              </a:defRPr>
            </a:lvl6pPr>
            <a:lvl7pPr marL="3200400" lvl="6" indent="-298450" rtl="0">
              <a:spcBef>
                <a:spcPts val="0"/>
              </a:spcBef>
              <a:spcAft>
                <a:spcPts val="0"/>
              </a:spcAft>
              <a:buClr>
                <a:schemeClr val="dk1"/>
              </a:buClr>
              <a:buSzPts val="1100"/>
              <a:buChar char="●"/>
              <a:defRPr>
                <a:solidFill>
                  <a:schemeClr val="dk1"/>
                </a:solidFill>
              </a:defRPr>
            </a:lvl7pPr>
            <a:lvl8pPr marL="3657600" lvl="7" indent="-298450" rtl="0">
              <a:spcBef>
                <a:spcPts val="0"/>
              </a:spcBef>
              <a:spcAft>
                <a:spcPts val="0"/>
              </a:spcAft>
              <a:buClr>
                <a:schemeClr val="dk1"/>
              </a:buClr>
              <a:buSzPts val="1100"/>
              <a:buChar char="○"/>
              <a:defRPr>
                <a:solidFill>
                  <a:schemeClr val="dk1"/>
                </a:solidFill>
              </a:defRPr>
            </a:lvl8pPr>
            <a:lvl9pPr marL="4114800" lvl="8" indent="-298450" rtl="0">
              <a:spcBef>
                <a:spcPts val="0"/>
              </a:spcBef>
              <a:spcAft>
                <a:spcPts val="0"/>
              </a:spcAft>
              <a:buClr>
                <a:schemeClr val="dk1"/>
              </a:buClr>
              <a:buSzPts val="1100"/>
              <a:buChar char="■"/>
              <a:defRPr>
                <a:solidFill>
                  <a:schemeClr val="dk1"/>
                </a:solidFill>
              </a:defRPr>
            </a:lvl9pPr>
          </a:lstStyle>
          <a:p>
            <a:endParaRPr/>
          </a:p>
        </p:txBody>
      </p:sp>
      <p:sp>
        <p:nvSpPr>
          <p:cNvPr id="387" name="Google Shape;387;p3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 name="Google Shape;391;p31"/>
          <p:cNvGrpSpPr/>
          <p:nvPr/>
        </p:nvGrpSpPr>
        <p:grpSpPr>
          <a:xfrm>
            <a:off x="0" y="381001"/>
            <a:ext cx="1037850" cy="1016287"/>
            <a:chOff x="0" y="381001"/>
            <a:chExt cx="1037850" cy="1016287"/>
          </a:xfrm>
        </p:grpSpPr>
        <p:sp>
          <p:nvSpPr>
            <p:cNvPr id="392" name="Google Shape;392;p3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 name="Google Shape;394;p31"/>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395" name="Google Shape;395;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396"/>
        <p:cNvGrpSpPr/>
        <p:nvPr/>
      </p:nvGrpSpPr>
      <p:grpSpPr>
        <a:xfrm>
          <a:off x="0" y="0"/>
          <a:ext cx="0" cy="0"/>
          <a:chOff x="0" y="0"/>
          <a:chExt cx="0" cy="0"/>
        </a:xfrm>
      </p:grpSpPr>
      <p:sp>
        <p:nvSpPr>
          <p:cNvPr id="397" name="Google Shape;397;p32"/>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98" name="Google Shape;398;p32"/>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32"/>
          <p:cNvGrpSpPr/>
          <p:nvPr/>
        </p:nvGrpSpPr>
        <p:grpSpPr>
          <a:xfrm>
            <a:off x="0" y="381001"/>
            <a:ext cx="1037850" cy="1016287"/>
            <a:chOff x="0" y="381001"/>
            <a:chExt cx="1037850" cy="1016287"/>
          </a:xfrm>
        </p:grpSpPr>
        <p:sp>
          <p:nvSpPr>
            <p:cNvPr id="404" name="Google Shape;404;p3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32"/>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407" name="Google Shape;407;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408" name="Google Shape;408;p32"/>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rm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0"/>
              </a:spcBef>
              <a:spcAft>
                <a:spcPts val="0"/>
              </a:spcAft>
              <a:buClr>
                <a:schemeClr val="dk1"/>
              </a:buClr>
              <a:buSzPts val="1100"/>
              <a:buChar char="○"/>
              <a:defRPr>
                <a:solidFill>
                  <a:schemeClr val="dk1"/>
                </a:solidFill>
              </a:defRPr>
            </a:lvl2pPr>
            <a:lvl3pPr marL="1371600" lvl="2" indent="-298450" rtl="0">
              <a:spcBef>
                <a:spcPts val="0"/>
              </a:spcBef>
              <a:spcAft>
                <a:spcPts val="0"/>
              </a:spcAft>
              <a:buClr>
                <a:schemeClr val="dk1"/>
              </a:buClr>
              <a:buSzPts val="1100"/>
              <a:buChar char="■"/>
              <a:defRPr>
                <a:solidFill>
                  <a:schemeClr val="dk1"/>
                </a:solidFill>
              </a:defRPr>
            </a:lvl3pPr>
            <a:lvl4pPr marL="1828800" lvl="3" indent="-298450" rtl="0">
              <a:spcBef>
                <a:spcPts val="0"/>
              </a:spcBef>
              <a:spcAft>
                <a:spcPts val="0"/>
              </a:spcAft>
              <a:buClr>
                <a:schemeClr val="dk1"/>
              </a:buClr>
              <a:buSzPts val="1100"/>
              <a:buChar char="●"/>
              <a:defRPr>
                <a:solidFill>
                  <a:schemeClr val="dk1"/>
                </a:solidFill>
              </a:defRPr>
            </a:lvl4pPr>
            <a:lvl5pPr marL="2286000" lvl="4" indent="-298450" rtl="0">
              <a:spcBef>
                <a:spcPts val="0"/>
              </a:spcBef>
              <a:spcAft>
                <a:spcPts val="0"/>
              </a:spcAft>
              <a:buClr>
                <a:schemeClr val="dk1"/>
              </a:buClr>
              <a:buSzPts val="1100"/>
              <a:buChar char="○"/>
              <a:defRPr>
                <a:solidFill>
                  <a:schemeClr val="dk1"/>
                </a:solidFill>
              </a:defRPr>
            </a:lvl5pPr>
            <a:lvl6pPr marL="2743200" lvl="5" indent="-298450" rtl="0">
              <a:spcBef>
                <a:spcPts val="0"/>
              </a:spcBef>
              <a:spcAft>
                <a:spcPts val="0"/>
              </a:spcAft>
              <a:buClr>
                <a:schemeClr val="dk1"/>
              </a:buClr>
              <a:buSzPts val="1100"/>
              <a:buChar char="■"/>
              <a:defRPr>
                <a:solidFill>
                  <a:schemeClr val="dk1"/>
                </a:solidFill>
              </a:defRPr>
            </a:lvl6pPr>
            <a:lvl7pPr marL="3200400" lvl="6" indent="-298450" rtl="0">
              <a:spcBef>
                <a:spcPts val="0"/>
              </a:spcBef>
              <a:spcAft>
                <a:spcPts val="0"/>
              </a:spcAft>
              <a:buClr>
                <a:schemeClr val="dk1"/>
              </a:buClr>
              <a:buSzPts val="1100"/>
              <a:buChar char="●"/>
              <a:defRPr>
                <a:solidFill>
                  <a:schemeClr val="dk1"/>
                </a:solidFill>
              </a:defRPr>
            </a:lvl7pPr>
            <a:lvl8pPr marL="3657600" lvl="7" indent="-298450" rtl="0">
              <a:spcBef>
                <a:spcPts val="0"/>
              </a:spcBef>
              <a:spcAft>
                <a:spcPts val="0"/>
              </a:spcAft>
              <a:buClr>
                <a:schemeClr val="dk1"/>
              </a:buClr>
              <a:buSzPts val="1100"/>
              <a:buChar char="○"/>
              <a:defRPr>
                <a:solidFill>
                  <a:schemeClr val="dk1"/>
                </a:solidFill>
              </a:defRPr>
            </a:lvl8pPr>
            <a:lvl9pPr marL="4114800" lvl="8" indent="-298450" rtl="0">
              <a:spcBef>
                <a:spcPts val="0"/>
              </a:spcBef>
              <a:spcAft>
                <a:spcPts val="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224"/>
        <p:cNvGrpSpPr/>
        <p:nvPr/>
      </p:nvGrpSpPr>
      <p:grpSpPr>
        <a:xfrm>
          <a:off x="0" y="0"/>
          <a:ext cx="0" cy="0"/>
          <a:chOff x="0" y="0"/>
          <a:chExt cx="0" cy="0"/>
        </a:xfrm>
      </p:grpSpPr>
      <p:sp>
        <p:nvSpPr>
          <p:cNvPr id="225" name="Google Shape;225;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226" name="Google Shape;226;p1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227" name="Google Shape;227;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3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resQ</a:t>
            </a:r>
            <a:endParaRPr/>
          </a:p>
        </p:txBody>
      </p:sp>
      <p:sp>
        <p:nvSpPr>
          <p:cNvPr id="414" name="Google Shape;414;p33"/>
          <p:cNvSpPr txBox="1">
            <a:spLocks noGrp="1"/>
          </p:cNvSpPr>
          <p:nvPr>
            <p:ph type="subTitle" idx="1"/>
          </p:nvPr>
        </p:nvSpPr>
        <p:spPr>
          <a:xfrm>
            <a:off x="3537150" y="2571750"/>
            <a:ext cx="49005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Quick Detection and Rescue of Trapped Victims in a Calamity</a:t>
            </a:r>
            <a:endParaRPr/>
          </a:p>
        </p:txBody>
      </p:sp>
      <p:sp>
        <p:nvSpPr>
          <p:cNvPr id="415" name="Google Shape;415;p33"/>
          <p:cNvSpPr txBox="1"/>
          <p:nvPr/>
        </p:nvSpPr>
        <p:spPr>
          <a:xfrm>
            <a:off x="6140200" y="3605025"/>
            <a:ext cx="2834700" cy="114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lt1"/>
                </a:solidFill>
                <a:latin typeface="Lato"/>
                <a:ea typeface="Lato"/>
                <a:cs typeface="Lato"/>
                <a:sym typeface="Lato"/>
              </a:rPr>
              <a:t>IOTHON 2.0</a:t>
            </a:r>
            <a:endParaRPr sz="1200">
              <a:solidFill>
                <a:schemeClr val="lt1"/>
              </a:solidFill>
              <a:latin typeface="Lato"/>
              <a:ea typeface="Lato"/>
              <a:cs typeface="Lato"/>
              <a:sym typeface="Lato"/>
            </a:endParaRPr>
          </a:p>
          <a:p>
            <a:pPr marL="0" lvl="0" indent="0" algn="l" rtl="0">
              <a:spcBef>
                <a:spcPts val="0"/>
              </a:spcBef>
              <a:spcAft>
                <a:spcPts val="0"/>
              </a:spcAft>
              <a:buNone/>
            </a:pPr>
            <a:endParaRPr sz="1200">
              <a:solidFill>
                <a:schemeClr val="lt1"/>
              </a:solidFill>
              <a:latin typeface="Lato"/>
              <a:ea typeface="Lato"/>
              <a:cs typeface="Lato"/>
              <a:sym typeface="Lato"/>
            </a:endParaRPr>
          </a:p>
          <a:p>
            <a:pPr marL="0" lvl="0" indent="0" algn="l" rtl="0">
              <a:spcBef>
                <a:spcPts val="0"/>
              </a:spcBef>
              <a:spcAft>
                <a:spcPts val="0"/>
              </a:spcAft>
              <a:buNone/>
            </a:pPr>
            <a:r>
              <a:rPr lang="en-GB" sz="1200">
                <a:solidFill>
                  <a:schemeClr val="lt1"/>
                </a:solidFill>
                <a:latin typeface="Lato"/>
                <a:ea typeface="Lato"/>
                <a:cs typeface="Lato"/>
                <a:sym typeface="Lato"/>
              </a:rPr>
              <a:t>Satviki Das - 22BCT0363</a:t>
            </a:r>
            <a:endParaRPr sz="1200">
              <a:solidFill>
                <a:schemeClr val="lt1"/>
              </a:solidFill>
              <a:latin typeface="Lato"/>
              <a:ea typeface="Lato"/>
              <a:cs typeface="Lato"/>
              <a:sym typeface="Lato"/>
            </a:endParaRPr>
          </a:p>
          <a:p>
            <a:pPr marL="0" lvl="0" indent="0" algn="l" rtl="0">
              <a:spcBef>
                <a:spcPts val="0"/>
              </a:spcBef>
              <a:spcAft>
                <a:spcPts val="0"/>
              </a:spcAft>
              <a:buNone/>
            </a:pPr>
            <a:r>
              <a:rPr lang="en-GB" sz="1200">
                <a:solidFill>
                  <a:schemeClr val="lt1"/>
                </a:solidFill>
                <a:latin typeface="Lato"/>
                <a:ea typeface="Lato"/>
                <a:cs typeface="Lato"/>
                <a:sym typeface="Lato"/>
              </a:rPr>
              <a:t>Devansh Chopra - 22BCT0170</a:t>
            </a:r>
            <a:endParaRPr sz="1200">
              <a:solidFill>
                <a:schemeClr val="lt1"/>
              </a:solidFill>
              <a:latin typeface="Lato"/>
              <a:ea typeface="Lato"/>
              <a:cs typeface="Lato"/>
              <a:sym typeface="Lato"/>
            </a:endParaRPr>
          </a:p>
          <a:p>
            <a:pPr marL="0" lvl="0" indent="0" algn="l" rtl="0">
              <a:spcBef>
                <a:spcPts val="0"/>
              </a:spcBef>
              <a:spcAft>
                <a:spcPts val="0"/>
              </a:spcAft>
              <a:buNone/>
            </a:pPr>
            <a:r>
              <a:rPr lang="en-GB" sz="1200">
                <a:solidFill>
                  <a:schemeClr val="lt1"/>
                </a:solidFill>
                <a:latin typeface="Lato"/>
                <a:ea typeface="Lato"/>
                <a:cs typeface="Lato"/>
                <a:sym typeface="Lato"/>
              </a:rPr>
              <a:t>Ishan Dahiya - 22BCT0177</a:t>
            </a:r>
            <a:endParaRPr sz="12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42"/>
          <p:cNvSpPr txBox="1">
            <a:spLocks noGrp="1"/>
          </p:cNvSpPr>
          <p:nvPr>
            <p:ph type="title"/>
          </p:nvPr>
        </p:nvSpPr>
        <p:spPr>
          <a:xfrm>
            <a:off x="1068900" y="210850"/>
            <a:ext cx="78465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Montserrat SemiBold"/>
                <a:ea typeface="Montserrat SemiBold"/>
                <a:cs typeface="Montserrat SemiBold"/>
                <a:sym typeface="Montserrat SemiBold"/>
              </a:rPr>
              <a:t>Transmitter Code</a:t>
            </a:r>
            <a:endParaRPr>
              <a:latin typeface="Montserrat SemiBold"/>
              <a:ea typeface="Montserrat SemiBold"/>
              <a:cs typeface="Montserrat SemiBold"/>
              <a:sym typeface="Montserrat SemiBold"/>
            </a:endParaRPr>
          </a:p>
          <a:p>
            <a:pPr marL="0" lvl="0" indent="0" algn="ctr" rtl="0">
              <a:spcBef>
                <a:spcPts val="0"/>
              </a:spcBef>
              <a:spcAft>
                <a:spcPts val="0"/>
              </a:spcAft>
              <a:buNone/>
            </a:pPr>
            <a:endParaRPr sz="1200">
              <a:latin typeface="Montserrat SemiBold"/>
              <a:ea typeface="Montserrat SemiBold"/>
              <a:cs typeface="Montserrat SemiBold"/>
              <a:sym typeface="Montserrat SemiBold"/>
            </a:endParaRPr>
          </a:p>
          <a:p>
            <a:pPr marL="0" lvl="0" indent="0" algn="ctr" rtl="0">
              <a:spcBef>
                <a:spcPts val="0"/>
              </a:spcBef>
              <a:spcAft>
                <a:spcPts val="0"/>
              </a:spcAft>
              <a:buNone/>
            </a:pPr>
            <a:r>
              <a:rPr lang="en-GB" sz="1100">
                <a:latin typeface="Montserrat Medium"/>
                <a:ea typeface="Montserrat Medium"/>
                <a:cs typeface="Montserrat Medium"/>
                <a:sym typeface="Montserrat Medium"/>
              </a:rPr>
              <a:t>We will need to install the RADIOHEAD library and the SPI library to the Arduino IDE for the code to work.</a:t>
            </a:r>
            <a:endParaRPr sz="1100">
              <a:latin typeface="Montserrat Medium"/>
              <a:ea typeface="Montserrat Medium"/>
              <a:cs typeface="Montserrat Medium"/>
              <a:sym typeface="Montserrat Medium"/>
            </a:endParaRPr>
          </a:p>
          <a:p>
            <a:pPr marL="0" lvl="0" indent="0" algn="ctr" rtl="0">
              <a:spcBef>
                <a:spcPts val="0"/>
              </a:spcBef>
              <a:spcAft>
                <a:spcPts val="0"/>
              </a:spcAft>
              <a:buNone/>
            </a:pPr>
            <a:endParaRPr sz="1200">
              <a:latin typeface="Montserrat SemiBold"/>
              <a:ea typeface="Montserrat SemiBold"/>
              <a:cs typeface="Montserrat SemiBold"/>
              <a:sym typeface="Montserrat SemiBold"/>
            </a:endParaRPr>
          </a:p>
        </p:txBody>
      </p:sp>
      <p:pic>
        <p:nvPicPr>
          <p:cNvPr id="477" name="Google Shape;477;p42"/>
          <p:cNvPicPr preferRelativeResize="0"/>
          <p:nvPr/>
        </p:nvPicPr>
        <p:blipFill rotWithShape="1">
          <a:blip r:embed="rId3">
            <a:alphaModFix/>
          </a:blip>
          <a:srcRect l="3035" r="22758"/>
          <a:stretch/>
        </p:blipFill>
        <p:spPr>
          <a:xfrm>
            <a:off x="2380400" y="1124950"/>
            <a:ext cx="5223499" cy="4018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43"/>
          <p:cNvSpPr txBox="1">
            <a:spLocks noGrp="1"/>
          </p:cNvSpPr>
          <p:nvPr>
            <p:ph type="title"/>
          </p:nvPr>
        </p:nvSpPr>
        <p:spPr>
          <a:xfrm>
            <a:off x="1297500" y="393750"/>
            <a:ext cx="7038900" cy="49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Montserrat SemiBold"/>
                <a:ea typeface="Montserrat SemiBold"/>
                <a:cs typeface="Montserrat SemiBold"/>
                <a:sym typeface="Montserrat SemiBold"/>
              </a:rPr>
              <a:t>Receiver Device</a:t>
            </a:r>
            <a:endParaRPr>
              <a:latin typeface="Montserrat SemiBold"/>
              <a:ea typeface="Montserrat SemiBold"/>
              <a:cs typeface="Montserrat SemiBold"/>
              <a:sym typeface="Montserrat SemiBold"/>
            </a:endParaRPr>
          </a:p>
        </p:txBody>
      </p:sp>
      <p:sp>
        <p:nvSpPr>
          <p:cNvPr id="483" name="Google Shape;483;p43"/>
          <p:cNvSpPr txBox="1">
            <a:spLocks noGrp="1"/>
          </p:cNvSpPr>
          <p:nvPr>
            <p:ph type="body" idx="1"/>
          </p:nvPr>
        </p:nvSpPr>
        <p:spPr>
          <a:xfrm>
            <a:off x="1297500" y="1059300"/>
            <a:ext cx="2811300" cy="1512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200" dirty="0">
                <a:latin typeface="Montserrat"/>
                <a:ea typeface="Montserrat"/>
                <a:cs typeface="Montserrat"/>
                <a:sym typeface="Montserrat"/>
              </a:rPr>
              <a:t>Components</a:t>
            </a:r>
            <a:endParaRPr sz="1200" dirty="0">
              <a:latin typeface="Montserrat"/>
              <a:ea typeface="Montserrat"/>
              <a:cs typeface="Montserrat"/>
              <a:sym typeface="Montserrat"/>
            </a:endParaRPr>
          </a:p>
          <a:p>
            <a:pPr marL="457200" lvl="0" indent="-304800" algn="l" rtl="0">
              <a:lnSpc>
                <a:spcPct val="100000"/>
              </a:lnSpc>
              <a:spcBef>
                <a:spcPts val="1600"/>
              </a:spcBef>
              <a:spcAft>
                <a:spcPts val="0"/>
              </a:spcAft>
              <a:buSzPts val="1200"/>
              <a:buFont typeface="Montserrat"/>
              <a:buAutoNum type="arabicPeriod"/>
            </a:pPr>
            <a:r>
              <a:rPr lang="en-GB" sz="1200" dirty="0">
                <a:latin typeface="Montserrat"/>
                <a:ea typeface="Montserrat"/>
                <a:cs typeface="Montserrat"/>
                <a:sym typeface="Montserrat"/>
              </a:rPr>
              <a:t>Arduino Uno</a:t>
            </a:r>
            <a:endParaRPr sz="1200" dirty="0">
              <a:latin typeface="Montserrat"/>
              <a:ea typeface="Montserrat"/>
              <a:cs typeface="Montserrat"/>
              <a:sym typeface="Montserrat"/>
            </a:endParaRPr>
          </a:p>
          <a:p>
            <a:pPr marL="457200" lvl="0" indent="-304800" algn="l" rtl="0">
              <a:lnSpc>
                <a:spcPct val="100000"/>
              </a:lnSpc>
              <a:spcBef>
                <a:spcPts val="0"/>
              </a:spcBef>
              <a:spcAft>
                <a:spcPts val="0"/>
              </a:spcAft>
              <a:buSzPts val="1200"/>
              <a:buFont typeface="Montserrat"/>
              <a:buAutoNum type="arabicPeriod"/>
            </a:pPr>
            <a:r>
              <a:rPr lang="en-GB" sz="1200" dirty="0">
                <a:latin typeface="Montserrat"/>
                <a:ea typeface="Montserrat"/>
                <a:cs typeface="Montserrat"/>
                <a:sym typeface="Montserrat"/>
              </a:rPr>
              <a:t>433MHz Receiver Module</a:t>
            </a:r>
            <a:endParaRPr sz="1200" dirty="0">
              <a:latin typeface="Montserrat"/>
              <a:ea typeface="Montserrat"/>
              <a:cs typeface="Montserrat"/>
              <a:sym typeface="Montserrat"/>
            </a:endParaRPr>
          </a:p>
          <a:p>
            <a:pPr marL="457200" lvl="0" indent="-304800" algn="l" rtl="0">
              <a:lnSpc>
                <a:spcPct val="100000"/>
              </a:lnSpc>
              <a:spcBef>
                <a:spcPts val="0"/>
              </a:spcBef>
              <a:spcAft>
                <a:spcPts val="0"/>
              </a:spcAft>
              <a:buSzPts val="1200"/>
              <a:buFont typeface="Montserrat"/>
              <a:buAutoNum type="arabicPeriod"/>
            </a:pPr>
            <a:r>
              <a:rPr lang="en-GB" sz="1200" dirty="0">
                <a:latin typeface="Montserrat"/>
                <a:ea typeface="Montserrat"/>
                <a:cs typeface="Montserrat"/>
                <a:sym typeface="Montserrat"/>
              </a:rPr>
              <a:t>LED</a:t>
            </a:r>
            <a:endParaRPr sz="1200" dirty="0">
              <a:latin typeface="Montserrat"/>
              <a:ea typeface="Montserrat"/>
              <a:cs typeface="Montserrat"/>
              <a:sym typeface="Montserrat"/>
            </a:endParaRPr>
          </a:p>
          <a:p>
            <a:pPr marL="457200" lvl="0" indent="-304800" algn="l" rtl="0">
              <a:lnSpc>
                <a:spcPct val="100000"/>
              </a:lnSpc>
              <a:spcBef>
                <a:spcPts val="0"/>
              </a:spcBef>
              <a:spcAft>
                <a:spcPts val="0"/>
              </a:spcAft>
              <a:buSzPts val="1200"/>
              <a:buFont typeface="Montserrat"/>
              <a:buAutoNum type="arabicPeriod"/>
            </a:pPr>
            <a:r>
              <a:rPr lang="en-GB" sz="1200" dirty="0">
                <a:latin typeface="Montserrat"/>
                <a:ea typeface="Montserrat"/>
                <a:cs typeface="Montserrat"/>
                <a:sym typeface="Montserrat"/>
              </a:rPr>
              <a:t>220 ohm resistor</a:t>
            </a:r>
            <a:endParaRPr sz="1200" dirty="0">
              <a:latin typeface="Montserrat"/>
              <a:ea typeface="Montserrat"/>
              <a:cs typeface="Montserrat"/>
              <a:sym typeface="Montserrat"/>
            </a:endParaRPr>
          </a:p>
          <a:p>
            <a:pPr marL="457200" lvl="0" indent="-304800" algn="l" rtl="0">
              <a:lnSpc>
                <a:spcPct val="100000"/>
              </a:lnSpc>
              <a:spcBef>
                <a:spcPts val="0"/>
              </a:spcBef>
              <a:spcAft>
                <a:spcPts val="0"/>
              </a:spcAft>
              <a:buSzPts val="1200"/>
              <a:buFont typeface="Montserrat"/>
              <a:buAutoNum type="arabicPeriod"/>
            </a:pPr>
            <a:r>
              <a:rPr lang="en-GB" sz="1200" dirty="0">
                <a:latin typeface="Montserrat"/>
                <a:ea typeface="Montserrat"/>
                <a:cs typeface="Montserrat"/>
                <a:sym typeface="Montserrat"/>
              </a:rPr>
              <a:t>Wires</a:t>
            </a:r>
            <a:endParaRPr sz="1200" dirty="0">
              <a:latin typeface="Montserrat"/>
              <a:ea typeface="Montserrat"/>
              <a:cs typeface="Montserrat"/>
              <a:sym typeface="Montserrat"/>
            </a:endParaRPr>
          </a:p>
        </p:txBody>
      </p:sp>
      <p:sp>
        <p:nvSpPr>
          <p:cNvPr id="484" name="Google Shape;484;p43"/>
          <p:cNvSpPr txBox="1"/>
          <p:nvPr/>
        </p:nvSpPr>
        <p:spPr>
          <a:xfrm>
            <a:off x="4459975" y="1021850"/>
            <a:ext cx="4423200" cy="384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Connections</a:t>
            </a:r>
            <a:endParaRPr sz="1200">
              <a:solidFill>
                <a:schemeClr val="lt1"/>
              </a:solidFill>
              <a:latin typeface="Montserrat"/>
              <a:ea typeface="Montserrat"/>
              <a:cs typeface="Montserrat"/>
              <a:sym typeface="Montserrat"/>
            </a:endParaRPr>
          </a:p>
          <a:p>
            <a:pPr marL="457200" lvl="0" indent="-304800" algn="l" rtl="0">
              <a:lnSpc>
                <a:spcPct val="115000"/>
              </a:lnSpc>
              <a:spcBef>
                <a:spcPts val="120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5V out pin of Arduino is connected to VCC of receive  module.</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Ground of Arduino is connected to ground of receive  module.</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Data out pin of receive module is connected to pin 11 of Arduino.</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Anode of LED is connected to one end of the resistor.</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The other end of resistor is connected to pin 13 of Arduino.</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Cathode of LED is connected to ground of the Arduino.</a:t>
            </a:r>
            <a:endParaRPr sz="1200">
              <a:solidFill>
                <a:schemeClr val="lt1"/>
              </a:solidFill>
              <a:latin typeface="Montserrat"/>
              <a:ea typeface="Montserrat"/>
              <a:cs typeface="Montserrat"/>
              <a:sym typeface="Montserrat"/>
            </a:endParaRPr>
          </a:p>
        </p:txBody>
      </p:sp>
      <p:pic>
        <p:nvPicPr>
          <p:cNvPr id="485" name="Google Shape;485;p43"/>
          <p:cNvPicPr preferRelativeResize="0"/>
          <p:nvPr/>
        </p:nvPicPr>
        <p:blipFill>
          <a:blip r:embed="rId3">
            <a:alphaModFix/>
          </a:blip>
          <a:stretch>
            <a:fillRect/>
          </a:stretch>
        </p:blipFill>
        <p:spPr>
          <a:xfrm>
            <a:off x="586700" y="2742750"/>
            <a:ext cx="3873270" cy="22667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44"/>
          <p:cNvSpPr txBox="1">
            <a:spLocks noGrp="1"/>
          </p:cNvSpPr>
          <p:nvPr>
            <p:ph type="title"/>
          </p:nvPr>
        </p:nvSpPr>
        <p:spPr>
          <a:xfrm>
            <a:off x="880800" y="210850"/>
            <a:ext cx="77283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Montserrat SemiBold"/>
                <a:ea typeface="Montserrat SemiBold"/>
                <a:cs typeface="Montserrat SemiBold"/>
                <a:sym typeface="Montserrat SemiBold"/>
              </a:rPr>
              <a:t>Receiver Code</a:t>
            </a:r>
            <a:endParaRPr>
              <a:latin typeface="Montserrat SemiBold"/>
              <a:ea typeface="Montserrat SemiBold"/>
              <a:cs typeface="Montserrat SemiBold"/>
              <a:sym typeface="Montserrat SemiBold"/>
            </a:endParaRPr>
          </a:p>
          <a:p>
            <a:pPr marL="0" lvl="0" indent="0" algn="ctr" rtl="0">
              <a:spcBef>
                <a:spcPts val="0"/>
              </a:spcBef>
              <a:spcAft>
                <a:spcPts val="0"/>
              </a:spcAft>
              <a:buNone/>
            </a:pPr>
            <a:endParaRPr sz="1200"/>
          </a:p>
          <a:p>
            <a:pPr marL="0" lvl="0" indent="0" algn="ctr" rtl="0">
              <a:spcBef>
                <a:spcPts val="0"/>
              </a:spcBef>
              <a:spcAft>
                <a:spcPts val="0"/>
              </a:spcAft>
              <a:buNone/>
            </a:pPr>
            <a:r>
              <a:rPr lang="en-GB" sz="1100"/>
              <a:t>We will need to install the RADIOHEAD library and the SPI library to the Arduino IDE for the code to work.</a:t>
            </a:r>
            <a:endParaRPr sz="1100"/>
          </a:p>
          <a:p>
            <a:pPr marL="0" lvl="0" indent="0" algn="ctr" rtl="0">
              <a:spcBef>
                <a:spcPts val="0"/>
              </a:spcBef>
              <a:spcAft>
                <a:spcPts val="0"/>
              </a:spcAft>
              <a:buNone/>
            </a:pPr>
            <a:endParaRPr sz="1200"/>
          </a:p>
        </p:txBody>
      </p:sp>
      <p:pic>
        <p:nvPicPr>
          <p:cNvPr id="491" name="Google Shape;491;p44"/>
          <p:cNvPicPr preferRelativeResize="0"/>
          <p:nvPr/>
        </p:nvPicPr>
        <p:blipFill rotWithShape="1">
          <a:blip r:embed="rId3">
            <a:alphaModFix/>
          </a:blip>
          <a:srcRect l="3907" r="8870"/>
          <a:stretch/>
        </p:blipFill>
        <p:spPr>
          <a:xfrm>
            <a:off x="2424663" y="1204950"/>
            <a:ext cx="4640575" cy="38745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5"/>
          <p:cNvSpPr txBox="1">
            <a:spLocks noGrp="1"/>
          </p:cNvSpPr>
          <p:nvPr>
            <p:ph type="title"/>
          </p:nvPr>
        </p:nvSpPr>
        <p:spPr>
          <a:xfrm>
            <a:off x="1068700" y="358950"/>
            <a:ext cx="7267800" cy="51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Montserrat SemiBold"/>
                <a:ea typeface="Montserrat SemiBold"/>
                <a:cs typeface="Montserrat SemiBold"/>
                <a:sym typeface="Montserrat SemiBold"/>
              </a:rPr>
              <a:t>Business Model</a:t>
            </a:r>
            <a:endParaRPr>
              <a:latin typeface="Montserrat SemiBold"/>
              <a:ea typeface="Montserrat SemiBold"/>
              <a:cs typeface="Montserrat SemiBold"/>
              <a:sym typeface="Montserrat SemiBold"/>
            </a:endParaRPr>
          </a:p>
        </p:txBody>
      </p:sp>
      <p:sp>
        <p:nvSpPr>
          <p:cNvPr id="497" name="Google Shape;497;p45"/>
          <p:cNvSpPr txBox="1">
            <a:spLocks noGrp="1"/>
          </p:cNvSpPr>
          <p:nvPr>
            <p:ph type="body" idx="1"/>
          </p:nvPr>
        </p:nvSpPr>
        <p:spPr>
          <a:xfrm>
            <a:off x="1068700" y="1087275"/>
            <a:ext cx="7832100" cy="3595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1200"/>
              </a:spcBef>
              <a:spcAft>
                <a:spcPts val="0"/>
              </a:spcAft>
              <a:buSzPts val="1200"/>
              <a:buFont typeface="Montserrat Medium"/>
              <a:buChar char="●"/>
            </a:pPr>
            <a:r>
              <a:rPr lang="en-GB" sz="1200">
                <a:latin typeface="Montserrat Medium"/>
                <a:ea typeface="Montserrat Medium"/>
                <a:cs typeface="Montserrat Medium"/>
                <a:sym typeface="Montserrat Medium"/>
              </a:rPr>
              <a:t>Nonprofit or Social Enterprise Structure:</a:t>
            </a:r>
            <a:endParaRPr sz="1200">
              <a:latin typeface="Montserrat Medium"/>
              <a:ea typeface="Montserrat Medium"/>
              <a:cs typeface="Montserrat Medium"/>
              <a:sym typeface="Montserrat Medium"/>
            </a:endParaRPr>
          </a:p>
          <a:p>
            <a:pPr marL="914400" lvl="1" indent="-304800" algn="l" rtl="0">
              <a:lnSpc>
                <a:spcPct val="115000"/>
              </a:lnSpc>
              <a:spcBef>
                <a:spcPts val="1200"/>
              </a:spcBef>
              <a:spcAft>
                <a:spcPts val="0"/>
              </a:spcAft>
              <a:buSzPts val="1200"/>
              <a:buFont typeface="Montserrat Medium"/>
              <a:buChar char="○"/>
            </a:pPr>
            <a:r>
              <a:rPr lang="en-GB" sz="1200">
                <a:latin typeface="Montserrat Medium"/>
                <a:ea typeface="Montserrat Medium"/>
                <a:cs typeface="Montserrat Medium"/>
                <a:sym typeface="Montserrat Medium"/>
              </a:rPr>
              <a:t>Consider structuring the organization as a nonprofit or social enterprise. This demonstrates a commitment to the humanitarian mission while allowing for revenue generation to sustain operations and expansion.</a:t>
            </a:r>
            <a:endParaRPr sz="1200">
              <a:latin typeface="Montserrat Medium"/>
              <a:ea typeface="Montserrat Medium"/>
              <a:cs typeface="Montserrat Medium"/>
              <a:sym typeface="Montserrat Medium"/>
            </a:endParaRPr>
          </a:p>
          <a:p>
            <a:pPr marL="457200" lvl="0" indent="-304800" algn="l" rtl="0">
              <a:lnSpc>
                <a:spcPct val="115000"/>
              </a:lnSpc>
              <a:spcBef>
                <a:spcPts val="1200"/>
              </a:spcBef>
              <a:spcAft>
                <a:spcPts val="0"/>
              </a:spcAft>
              <a:buSzPts val="1200"/>
              <a:buFont typeface="Montserrat Medium"/>
              <a:buChar char="●"/>
            </a:pPr>
            <a:r>
              <a:rPr lang="en-GB" sz="1200">
                <a:latin typeface="Montserrat Medium"/>
                <a:ea typeface="Montserrat Medium"/>
                <a:cs typeface="Montserrat Medium"/>
                <a:sym typeface="Montserrat Medium"/>
              </a:rPr>
              <a:t>Funding Sources:</a:t>
            </a:r>
            <a:endParaRPr sz="1200">
              <a:latin typeface="Montserrat Medium"/>
              <a:ea typeface="Montserrat Medium"/>
              <a:cs typeface="Montserrat Medium"/>
              <a:sym typeface="Montserrat Medium"/>
            </a:endParaRPr>
          </a:p>
          <a:p>
            <a:pPr marL="914400" lvl="1" indent="-304800" algn="l" rtl="0">
              <a:lnSpc>
                <a:spcPct val="115000"/>
              </a:lnSpc>
              <a:spcBef>
                <a:spcPts val="1200"/>
              </a:spcBef>
              <a:spcAft>
                <a:spcPts val="0"/>
              </a:spcAft>
              <a:buSzPts val="1200"/>
              <a:buFont typeface="Montserrat Medium"/>
              <a:buChar char="○"/>
            </a:pPr>
            <a:r>
              <a:rPr lang="en-GB" sz="1200">
                <a:latin typeface="Montserrat Medium"/>
                <a:ea typeface="Montserrat Medium"/>
                <a:cs typeface="Montserrat Medium"/>
                <a:sym typeface="Montserrat Medium"/>
              </a:rPr>
              <a:t>Seek grants, donations, and government contracts.</a:t>
            </a:r>
            <a:endParaRPr sz="1200">
              <a:latin typeface="Montserrat Medium"/>
              <a:ea typeface="Montserrat Medium"/>
              <a:cs typeface="Montserrat Medium"/>
              <a:sym typeface="Montserrat Medium"/>
            </a:endParaRPr>
          </a:p>
          <a:p>
            <a:pPr marL="914400" lvl="1" indent="-304800" algn="l" rtl="0">
              <a:lnSpc>
                <a:spcPct val="115000"/>
              </a:lnSpc>
              <a:spcBef>
                <a:spcPts val="1200"/>
              </a:spcBef>
              <a:spcAft>
                <a:spcPts val="0"/>
              </a:spcAft>
              <a:buSzPts val="1200"/>
              <a:buFont typeface="Montserrat Medium"/>
              <a:buChar char="○"/>
            </a:pPr>
            <a:r>
              <a:rPr lang="en-GB" sz="1200">
                <a:latin typeface="Montserrat Medium"/>
                <a:ea typeface="Montserrat Medium"/>
                <a:cs typeface="Montserrat Medium"/>
                <a:sym typeface="Montserrat Medium"/>
              </a:rPr>
              <a:t>Charge user fees for technology and services.</a:t>
            </a:r>
            <a:endParaRPr sz="1200">
              <a:latin typeface="Montserrat Medium"/>
              <a:ea typeface="Montserrat Medium"/>
              <a:cs typeface="Montserrat Medium"/>
              <a:sym typeface="Montserrat Medium"/>
            </a:endParaRPr>
          </a:p>
          <a:p>
            <a:pPr marL="914400" lvl="1" indent="-304800" algn="l" rtl="0">
              <a:lnSpc>
                <a:spcPct val="115000"/>
              </a:lnSpc>
              <a:spcBef>
                <a:spcPts val="1200"/>
              </a:spcBef>
              <a:spcAft>
                <a:spcPts val="0"/>
              </a:spcAft>
              <a:buSzPts val="1200"/>
              <a:buFont typeface="Montserrat Medium"/>
              <a:buChar char="○"/>
            </a:pPr>
            <a:r>
              <a:rPr lang="en-GB" sz="1200">
                <a:latin typeface="Montserrat Medium"/>
                <a:ea typeface="Montserrat Medium"/>
                <a:cs typeface="Montserrat Medium"/>
                <a:sym typeface="Montserrat Medium"/>
              </a:rPr>
              <a:t>Offer training, data analytics, and maintenance packages.</a:t>
            </a:r>
            <a:endParaRPr sz="1200">
              <a:latin typeface="Montserrat Medium"/>
              <a:ea typeface="Montserrat Medium"/>
              <a:cs typeface="Montserrat Medium"/>
              <a:sym typeface="Montserrat Medium"/>
            </a:endParaRPr>
          </a:p>
          <a:p>
            <a:pPr marL="457200" lvl="0" indent="-304800" algn="l" rtl="0">
              <a:lnSpc>
                <a:spcPct val="115000"/>
              </a:lnSpc>
              <a:spcBef>
                <a:spcPts val="1200"/>
              </a:spcBef>
              <a:spcAft>
                <a:spcPts val="0"/>
              </a:spcAft>
              <a:buSzPts val="1200"/>
              <a:buFont typeface="Montserrat Medium"/>
              <a:buChar char="●"/>
            </a:pPr>
            <a:r>
              <a:rPr lang="en-GB" sz="1200">
                <a:latin typeface="Montserrat Medium"/>
                <a:ea typeface="Montserrat Medium"/>
                <a:cs typeface="Montserrat Medium"/>
                <a:sym typeface="Montserrat Medium"/>
              </a:rPr>
              <a:t>Partnerships and Collaboration:</a:t>
            </a:r>
            <a:endParaRPr sz="1200">
              <a:latin typeface="Montserrat Medium"/>
              <a:ea typeface="Montserrat Medium"/>
              <a:cs typeface="Montserrat Medium"/>
              <a:sym typeface="Montserrat Medium"/>
            </a:endParaRPr>
          </a:p>
          <a:p>
            <a:pPr marL="914400" lvl="1" indent="-304800" algn="l" rtl="0">
              <a:lnSpc>
                <a:spcPct val="115000"/>
              </a:lnSpc>
              <a:spcBef>
                <a:spcPts val="1200"/>
              </a:spcBef>
              <a:spcAft>
                <a:spcPts val="0"/>
              </a:spcAft>
              <a:buSzPts val="1200"/>
              <a:buFont typeface="Montserrat Medium"/>
              <a:buChar char="○"/>
            </a:pPr>
            <a:r>
              <a:rPr lang="en-GB" sz="1200">
                <a:latin typeface="Montserrat Medium"/>
                <a:ea typeface="Montserrat Medium"/>
                <a:cs typeface="Montserrat Medium"/>
                <a:sym typeface="Montserrat Medium"/>
              </a:rPr>
              <a:t>Collaborate with humanitarian organizations, universities, research institutions, and technology partners to leverage resources, expertise, and innovation.</a:t>
            </a:r>
            <a:endParaRPr sz="1200">
              <a:latin typeface="Montserrat Medium"/>
              <a:ea typeface="Montserrat Medium"/>
              <a:cs typeface="Montserrat Medium"/>
              <a:sym typeface="Montserrat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6"/>
          <p:cNvSpPr txBox="1">
            <a:spLocks noGrp="1"/>
          </p:cNvSpPr>
          <p:nvPr>
            <p:ph type="body" idx="1"/>
          </p:nvPr>
        </p:nvSpPr>
        <p:spPr>
          <a:xfrm>
            <a:off x="1110950" y="517800"/>
            <a:ext cx="7488300" cy="4107900"/>
          </a:xfrm>
          <a:prstGeom prst="rect">
            <a:avLst/>
          </a:prstGeom>
        </p:spPr>
        <p:txBody>
          <a:bodyPr spcFirstLastPara="1" wrap="square" lIns="91425" tIns="91425" rIns="91425" bIns="91425" anchor="t" anchorCtr="0">
            <a:normAutofit/>
          </a:bodyPr>
          <a:lstStyle/>
          <a:p>
            <a:pPr marL="457200" lvl="0" indent="-304800" algn="l" rtl="0">
              <a:lnSpc>
                <a:spcPct val="150000"/>
              </a:lnSpc>
              <a:spcBef>
                <a:spcPts val="1200"/>
              </a:spcBef>
              <a:spcAft>
                <a:spcPts val="0"/>
              </a:spcAft>
              <a:buSzPts val="1200"/>
              <a:buFont typeface="Arial"/>
              <a:buChar char="●"/>
            </a:pPr>
            <a:r>
              <a:rPr lang="en-GB" sz="1200" b="1">
                <a:latin typeface="Montserrat"/>
                <a:ea typeface="Montserrat"/>
                <a:cs typeface="Montserrat"/>
                <a:sym typeface="Montserrat"/>
              </a:rPr>
              <a:t>Maintenance and Support Contracts</a:t>
            </a:r>
            <a:r>
              <a:rPr lang="en-GB" sz="1200">
                <a:latin typeface="Montserrat"/>
                <a:ea typeface="Montserrat"/>
                <a:cs typeface="Montserrat"/>
                <a:sym typeface="Montserrat"/>
              </a:rPr>
              <a:t>:</a:t>
            </a:r>
            <a:endParaRPr sz="1200">
              <a:latin typeface="Montserrat"/>
              <a:ea typeface="Montserrat"/>
              <a:cs typeface="Montserrat"/>
              <a:sym typeface="Montserrat"/>
            </a:endParaRPr>
          </a:p>
          <a:p>
            <a:pPr marL="914400" lvl="1" indent="-304800" algn="l" rtl="0">
              <a:lnSpc>
                <a:spcPct val="150000"/>
              </a:lnSpc>
              <a:spcBef>
                <a:spcPts val="0"/>
              </a:spcBef>
              <a:spcAft>
                <a:spcPts val="0"/>
              </a:spcAft>
              <a:buSzPts val="1200"/>
              <a:buFont typeface="Montserrat"/>
              <a:buChar char="○"/>
            </a:pPr>
            <a:r>
              <a:rPr lang="en-GB" sz="1200">
                <a:latin typeface="Montserrat"/>
                <a:ea typeface="Montserrat"/>
                <a:cs typeface="Montserrat"/>
                <a:sym typeface="Montserrat"/>
              </a:rPr>
              <a:t>Offer ongoing maintenance and support contracts to ensure the technology remains operational and up-to-date. Recurring revenue can be generated through these contracts.</a:t>
            </a:r>
            <a:endParaRPr sz="1200">
              <a:latin typeface="Montserrat"/>
              <a:ea typeface="Montserrat"/>
              <a:cs typeface="Montserrat"/>
              <a:sym typeface="Montserrat"/>
            </a:endParaRPr>
          </a:p>
          <a:p>
            <a:pPr marL="457200" lvl="0" indent="-304800" algn="l" rtl="0">
              <a:lnSpc>
                <a:spcPct val="150000"/>
              </a:lnSpc>
              <a:spcBef>
                <a:spcPts val="0"/>
              </a:spcBef>
              <a:spcAft>
                <a:spcPts val="0"/>
              </a:spcAft>
              <a:buSzPts val="1200"/>
              <a:buFont typeface="Arial"/>
              <a:buChar char="●"/>
            </a:pPr>
            <a:r>
              <a:rPr lang="en-GB" sz="1200" b="1">
                <a:latin typeface="Montserrat"/>
                <a:ea typeface="Montserrat"/>
                <a:cs typeface="Montserrat"/>
                <a:sym typeface="Montserrat"/>
              </a:rPr>
              <a:t>Transparency and Impact Reporting</a:t>
            </a:r>
            <a:r>
              <a:rPr lang="en-GB" sz="1200">
                <a:latin typeface="Montserrat"/>
                <a:ea typeface="Montserrat"/>
                <a:cs typeface="Montserrat"/>
                <a:sym typeface="Montserrat"/>
              </a:rPr>
              <a:t>:</a:t>
            </a:r>
            <a:endParaRPr sz="1200">
              <a:latin typeface="Montserrat"/>
              <a:ea typeface="Montserrat"/>
              <a:cs typeface="Montserrat"/>
              <a:sym typeface="Montserrat"/>
            </a:endParaRPr>
          </a:p>
          <a:p>
            <a:pPr marL="914400" lvl="1" indent="-304800" algn="l" rtl="0">
              <a:lnSpc>
                <a:spcPct val="150000"/>
              </a:lnSpc>
              <a:spcBef>
                <a:spcPts val="0"/>
              </a:spcBef>
              <a:spcAft>
                <a:spcPts val="0"/>
              </a:spcAft>
              <a:buSzPts val="1200"/>
              <a:buFont typeface="Montserrat"/>
              <a:buChar char="○"/>
            </a:pPr>
            <a:r>
              <a:rPr lang="en-GB" sz="1200">
                <a:latin typeface="Montserrat"/>
                <a:ea typeface="Montserrat"/>
                <a:cs typeface="Montserrat"/>
                <a:sym typeface="Montserrat"/>
              </a:rPr>
              <a:t>Maintain transparency in financial operations and impact reporting to demonstrate the technology's effectiveness in addressing humanitarian and disaster response challenges.</a:t>
            </a:r>
            <a:endParaRPr sz="1200">
              <a:latin typeface="Montserrat"/>
              <a:ea typeface="Montserrat"/>
              <a:cs typeface="Montserrat"/>
              <a:sym typeface="Montserrat"/>
            </a:endParaRPr>
          </a:p>
          <a:p>
            <a:pPr marL="914400" lvl="1" indent="-304800" algn="l" rtl="0">
              <a:lnSpc>
                <a:spcPct val="150000"/>
              </a:lnSpc>
              <a:spcBef>
                <a:spcPts val="0"/>
              </a:spcBef>
              <a:spcAft>
                <a:spcPts val="0"/>
              </a:spcAft>
              <a:buSzPts val="1200"/>
              <a:buFont typeface="Montserrat"/>
              <a:buChar char="○"/>
            </a:pPr>
            <a:r>
              <a:rPr lang="en-GB" sz="1200">
                <a:latin typeface="Montserrat"/>
                <a:ea typeface="Montserrat"/>
                <a:cs typeface="Montserrat"/>
                <a:sym typeface="Montserrat"/>
              </a:rPr>
              <a:t>Ensure compliance with international regulations and ethical standards, especially regarding data privacy, security, and human rights in disaster-affected areas.</a:t>
            </a:r>
            <a:endParaRPr sz="1200">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47"/>
          <p:cNvSpPr txBox="1">
            <a:spLocks noGrp="1"/>
          </p:cNvSpPr>
          <p:nvPr>
            <p:ph type="title"/>
          </p:nvPr>
        </p:nvSpPr>
        <p:spPr>
          <a:xfrm>
            <a:off x="1297500" y="92000"/>
            <a:ext cx="7038900" cy="586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GB" sz="2420">
                <a:latin typeface="Montserrat SemiBold"/>
                <a:ea typeface="Montserrat SemiBold"/>
                <a:cs typeface="Montserrat SemiBold"/>
                <a:sym typeface="Montserrat SemiBold"/>
              </a:rPr>
              <a:t>Impact of solution</a:t>
            </a:r>
            <a:endParaRPr sz="2420">
              <a:latin typeface="Montserrat SemiBold"/>
              <a:ea typeface="Montserrat SemiBold"/>
              <a:cs typeface="Montserrat SemiBold"/>
              <a:sym typeface="Montserrat SemiBold"/>
            </a:endParaRPr>
          </a:p>
        </p:txBody>
      </p:sp>
      <p:sp>
        <p:nvSpPr>
          <p:cNvPr id="508" name="Google Shape;508;p47"/>
          <p:cNvSpPr txBox="1"/>
          <p:nvPr/>
        </p:nvSpPr>
        <p:spPr>
          <a:xfrm>
            <a:off x="1261350" y="18347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509" name="Google Shape;509;p47"/>
          <p:cNvSpPr txBox="1">
            <a:spLocks noGrp="1"/>
          </p:cNvSpPr>
          <p:nvPr>
            <p:ph type="body" idx="1"/>
          </p:nvPr>
        </p:nvSpPr>
        <p:spPr>
          <a:xfrm>
            <a:off x="1988700" y="1782138"/>
            <a:ext cx="69894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Montserrat SemiBold"/>
                <a:ea typeface="Montserrat SemiBold"/>
                <a:cs typeface="Montserrat SemiBold"/>
                <a:sym typeface="Montserrat SemiBold"/>
              </a:rPr>
              <a:t>Improved Survival Rates:</a:t>
            </a:r>
            <a:endParaRPr sz="1200">
              <a:latin typeface="Montserrat"/>
              <a:ea typeface="Montserrat"/>
              <a:cs typeface="Montserrat"/>
              <a:sym typeface="Montserrat"/>
            </a:endParaRPr>
          </a:p>
          <a:p>
            <a:pPr marL="0" lvl="0" indent="0" algn="l" rtl="0">
              <a:spcBef>
                <a:spcPts val="0"/>
              </a:spcBef>
              <a:spcAft>
                <a:spcPts val="0"/>
              </a:spcAft>
              <a:buNone/>
            </a:pPr>
            <a:r>
              <a:rPr lang="en-GB" sz="1200">
                <a:highlight>
                  <a:schemeClr val="dk1"/>
                </a:highlight>
                <a:latin typeface="Montserrat"/>
                <a:ea typeface="Montserrat"/>
                <a:cs typeface="Montserrat"/>
                <a:sym typeface="Montserrat"/>
              </a:rPr>
              <a:t>It would significantly improved the chances of finding and rescuing survivors in disaster situations. </a:t>
            </a:r>
            <a:endParaRPr sz="1200"/>
          </a:p>
        </p:txBody>
      </p:sp>
      <p:sp>
        <p:nvSpPr>
          <p:cNvPr id="510" name="Google Shape;510;p47"/>
          <p:cNvSpPr txBox="1"/>
          <p:nvPr/>
        </p:nvSpPr>
        <p:spPr>
          <a:xfrm>
            <a:off x="1261350" y="30619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511" name="Google Shape;511;p47"/>
          <p:cNvSpPr txBox="1">
            <a:spLocks noGrp="1"/>
          </p:cNvSpPr>
          <p:nvPr>
            <p:ph type="body" idx="1"/>
          </p:nvPr>
        </p:nvSpPr>
        <p:spPr>
          <a:xfrm>
            <a:off x="1988700" y="3008050"/>
            <a:ext cx="6989400" cy="153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Montserrat SemiBold"/>
                <a:ea typeface="Montserrat SemiBold"/>
                <a:cs typeface="Montserrat SemiBold"/>
                <a:sym typeface="Montserrat SemiBold"/>
              </a:rPr>
              <a:t>Faster Response: </a:t>
            </a:r>
            <a:endParaRPr sz="1200">
              <a:latin typeface="Montserrat SemiBold"/>
              <a:ea typeface="Montserrat SemiBold"/>
              <a:cs typeface="Montserrat SemiBold"/>
              <a:sym typeface="Montserrat SemiBold"/>
            </a:endParaRPr>
          </a:p>
          <a:p>
            <a:pPr marL="0" lvl="0" indent="0" algn="l" rtl="0">
              <a:spcBef>
                <a:spcPts val="0"/>
              </a:spcBef>
              <a:spcAft>
                <a:spcPts val="0"/>
              </a:spcAft>
              <a:buNone/>
            </a:pPr>
            <a:r>
              <a:rPr lang="en-GB" sz="1200">
                <a:highlight>
                  <a:schemeClr val="dk1"/>
                </a:highlight>
                <a:latin typeface="Montserrat"/>
                <a:ea typeface="Montserrat"/>
                <a:cs typeface="Montserrat"/>
                <a:sym typeface="Montserrat"/>
              </a:rPr>
              <a:t>The device's real-time response to first responders allows them to quickly locate survivors, reduce response times, and ensure rapid delivery of medical care. This speed is important in situations where every minute counts, such as earthquakes or building collapses. By pinpointing the location of survivors, it helps minimize risk to rescue teams. This technology allows responders to focus their efforts on areas where survivors are detected, reducing the need for extensive and time-consuming searches.</a:t>
            </a:r>
            <a:endParaRPr sz="1200">
              <a:highlight>
                <a:schemeClr val="dk1"/>
              </a:highlight>
              <a:latin typeface="Montserrat"/>
              <a:ea typeface="Montserrat"/>
              <a:cs typeface="Montserrat"/>
              <a:sym typeface="Montserrat"/>
            </a:endParaRPr>
          </a:p>
        </p:txBody>
      </p:sp>
      <p:sp>
        <p:nvSpPr>
          <p:cNvPr id="512" name="Google Shape;512;p47"/>
          <p:cNvSpPr txBox="1"/>
          <p:nvPr/>
        </p:nvSpPr>
        <p:spPr>
          <a:xfrm>
            <a:off x="1261350" y="731438"/>
            <a:ext cx="71112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The introduction and use of our equipment would have a significant impact on disaster and emergency response efforts. Here are some of the key impacts and implications of this technology:</a:t>
            </a:r>
            <a:endParaRPr sz="1200">
              <a:solidFill>
                <a:schemeClr val="lt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48"/>
          <p:cNvSpPr txBox="1"/>
          <p:nvPr/>
        </p:nvSpPr>
        <p:spPr>
          <a:xfrm>
            <a:off x="1238650" y="2126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04</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518" name="Google Shape;518;p48"/>
          <p:cNvSpPr txBox="1">
            <a:spLocks noGrp="1"/>
          </p:cNvSpPr>
          <p:nvPr>
            <p:ph type="body" idx="1"/>
          </p:nvPr>
        </p:nvSpPr>
        <p:spPr>
          <a:xfrm>
            <a:off x="1966000" y="2073700"/>
            <a:ext cx="69894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Montserrat SemiBold"/>
                <a:ea typeface="Montserrat SemiBold"/>
                <a:cs typeface="Montserrat SemiBold"/>
                <a:sym typeface="Montserrat SemiBold"/>
              </a:rPr>
              <a:t>Reduced False Alarms: </a:t>
            </a:r>
            <a:endParaRPr sz="1200">
              <a:latin typeface="Montserrat SemiBold"/>
              <a:ea typeface="Montserrat SemiBold"/>
              <a:cs typeface="Montserrat SemiBold"/>
              <a:sym typeface="Montserrat SemiBold"/>
            </a:endParaRPr>
          </a:p>
          <a:p>
            <a:pPr marL="0" lvl="0" indent="0" algn="l" rtl="0">
              <a:spcBef>
                <a:spcPts val="0"/>
              </a:spcBef>
              <a:spcAft>
                <a:spcPts val="0"/>
              </a:spcAft>
              <a:buNone/>
            </a:pPr>
            <a:r>
              <a:rPr lang="en-GB" sz="1200">
                <a:latin typeface="Montserrat"/>
                <a:ea typeface="Montserrat"/>
                <a:cs typeface="Montserrat"/>
                <a:sym typeface="Montserrat"/>
              </a:rPr>
              <a:t>It's ability to work on a variety of materials, including concrete and wood, makes it a versatile tool for various disaster situations. It can be used in urban environments, remote locations, and areas with harsh environmental conditions.</a:t>
            </a:r>
            <a:endParaRPr sz="1200">
              <a:latin typeface="Montserrat"/>
              <a:ea typeface="Montserrat"/>
              <a:cs typeface="Montserrat"/>
              <a:sym typeface="Montserrat"/>
            </a:endParaRPr>
          </a:p>
          <a:p>
            <a:pPr marL="0" lvl="0" indent="0" algn="l" rtl="0">
              <a:spcBef>
                <a:spcPts val="0"/>
              </a:spcBef>
              <a:spcAft>
                <a:spcPts val="1200"/>
              </a:spcAft>
              <a:buNone/>
            </a:pPr>
            <a:endParaRPr sz="1200">
              <a:latin typeface="Montserrat"/>
              <a:ea typeface="Montserrat"/>
              <a:cs typeface="Montserrat"/>
              <a:sym typeface="Montserrat"/>
            </a:endParaRPr>
          </a:p>
        </p:txBody>
      </p:sp>
      <p:sp>
        <p:nvSpPr>
          <p:cNvPr id="519" name="Google Shape;519;p48"/>
          <p:cNvSpPr txBox="1"/>
          <p:nvPr/>
        </p:nvSpPr>
        <p:spPr>
          <a:xfrm>
            <a:off x="1295200" y="33447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05</a:t>
            </a:r>
            <a:endParaRPr sz="1300">
              <a:solidFill>
                <a:srgbClr val="FFFFFF"/>
              </a:solidFill>
            </a:endParaRPr>
          </a:p>
        </p:txBody>
      </p:sp>
      <p:sp>
        <p:nvSpPr>
          <p:cNvPr id="520" name="Google Shape;520;p48"/>
          <p:cNvSpPr txBox="1">
            <a:spLocks noGrp="1"/>
          </p:cNvSpPr>
          <p:nvPr>
            <p:ph type="body" idx="1"/>
          </p:nvPr>
        </p:nvSpPr>
        <p:spPr>
          <a:xfrm>
            <a:off x="2022550" y="3290850"/>
            <a:ext cx="6989400" cy="153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Montserrat SemiBold"/>
                <a:ea typeface="Montserrat SemiBold"/>
                <a:cs typeface="Montserrat SemiBold"/>
                <a:sym typeface="Montserrat SemiBold"/>
              </a:rPr>
              <a:t>Versatility: </a:t>
            </a:r>
            <a:endParaRPr sz="1200">
              <a:latin typeface="Montserrat SemiBold"/>
              <a:ea typeface="Montserrat SemiBold"/>
              <a:cs typeface="Montserrat SemiBold"/>
              <a:sym typeface="Montserrat SemiBold"/>
            </a:endParaRPr>
          </a:p>
          <a:p>
            <a:pPr marL="0" lvl="0" indent="0" algn="l" rtl="0">
              <a:spcBef>
                <a:spcPts val="0"/>
              </a:spcBef>
              <a:spcAft>
                <a:spcPts val="0"/>
              </a:spcAft>
              <a:buNone/>
            </a:pPr>
            <a:r>
              <a:rPr lang="en-GB" sz="1200">
                <a:latin typeface="Montserrat"/>
                <a:ea typeface="Montserrat"/>
                <a:cs typeface="Montserrat"/>
                <a:sym typeface="Montserrat"/>
              </a:rPr>
              <a:t>It can identify multiple victims within its field of vision, providing information on the number and general location of survivors. This capability allows responders to more accurately assess the scale of a disaster and allocate resources accordingly. </a:t>
            </a:r>
            <a:endParaRPr sz="1200">
              <a:latin typeface="Montserrat"/>
              <a:ea typeface="Montserrat"/>
              <a:cs typeface="Montserrat"/>
              <a:sym typeface="Montserrat"/>
            </a:endParaRPr>
          </a:p>
        </p:txBody>
      </p:sp>
      <p:sp>
        <p:nvSpPr>
          <p:cNvPr id="521" name="Google Shape;521;p48"/>
          <p:cNvSpPr txBox="1"/>
          <p:nvPr/>
        </p:nvSpPr>
        <p:spPr>
          <a:xfrm>
            <a:off x="1238650" y="79281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522" name="Google Shape;522;p48"/>
          <p:cNvSpPr txBox="1">
            <a:spLocks noGrp="1"/>
          </p:cNvSpPr>
          <p:nvPr>
            <p:ph type="body" idx="1"/>
          </p:nvPr>
        </p:nvSpPr>
        <p:spPr>
          <a:xfrm>
            <a:off x="1971550" y="856550"/>
            <a:ext cx="7038900" cy="9141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GB" sz="1200" dirty="0">
                <a:latin typeface="Montserrat SemiBold"/>
                <a:ea typeface="Montserrat SemiBold"/>
                <a:cs typeface="Montserrat SemiBold"/>
                <a:sym typeface="Montserrat SemiBold"/>
              </a:rPr>
              <a:t>Enhanced Safety for Rescuers: </a:t>
            </a:r>
            <a:endParaRPr sz="1200" dirty="0">
              <a:latin typeface="Montserrat SemiBold"/>
              <a:ea typeface="Montserrat SemiBold"/>
              <a:cs typeface="Montserrat SemiBold"/>
              <a:sym typeface="Montserrat SemiBold"/>
            </a:endParaRPr>
          </a:p>
          <a:p>
            <a:pPr marL="0" lvl="0" indent="0" algn="l" rtl="0">
              <a:spcBef>
                <a:spcPts val="0"/>
              </a:spcBef>
              <a:spcAft>
                <a:spcPts val="0"/>
              </a:spcAft>
              <a:buNone/>
            </a:pPr>
            <a:r>
              <a:rPr lang="en-GB" sz="1200" dirty="0">
                <a:latin typeface="Montserrat"/>
                <a:ea typeface="Montserrat"/>
                <a:cs typeface="Montserrat"/>
                <a:sym typeface="Montserrat"/>
              </a:rPr>
              <a:t>The device's advanced algorithms are designed to distinguish between living individuals and inanimate objects or animals. This helps reduce false alarms and ensures resources are directed toward actual rescue efforts, increasing overall efficiency.</a:t>
            </a:r>
            <a:endParaRPr sz="1200" dirty="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4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Montserrat SemiBold"/>
                <a:ea typeface="Montserrat SemiBold"/>
                <a:cs typeface="Montserrat SemiBold"/>
                <a:sym typeface="Montserrat SemiBold"/>
              </a:rPr>
              <a:t>Conclusion</a:t>
            </a:r>
            <a:endParaRPr>
              <a:latin typeface="Montserrat SemiBold"/>
              <a:ea typeface="Montserrat SemiBold"/>
              <a:cs typeface="Montserrat SemiBold"/>
              <a:sym typeface="Montserrat SemiBold"/>
            </a:endParaRPr>
          </a:p>
        </p:txBody>
      </p:sp>
      <p:sp>
        <p:nvSpPr>
          <p:cNvPr id="528" name="Google Shape;528;p49"/>
          <p:cNvSpPr txBox="1">
            <a:spLocks noGrp="1"/>
          </p:cNvSpPr>
          <p:nvPr>
            <p:ph type="body" idx="1"/>
          </p:nvPr>
        </p:nvSpPr>
        <p:spPr>
          <a:xfrm>
            <a:off x="1297500" y="1562950"/>
            <a:ext cx="7038900" cy="29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Montserrat"/>
                <a:ea typeface="Montserrat"/>
                <a:cs typeface="Montserrat"/>
                <a:sym typeface="Montserrat"/>
              </a:rPr>
              <a:t>This technology will be primarily developed for humanitarian and disaster response purposes, with a focus on providing innovative solutions to save lives and improve disaster management. It incorporates cutting-edge features for rapid and non-invasive vital sign monitoring, ensuring timely and accurate detection of individuals in distress. Designed with portability, ease of use, and reliability in mind, it empowers first responders and disaster relief organizations to swiftly locate and aid victims, particularly in situations where traditional methods may be impractical or unsafe. This technology embodies a mission to enhance the effectiveness of emergency response efforts, making it an indispensable tool in safeguarding communities and minimizing the impact of disasters on vulnerable populations.</a:t>
            </a:r>
            <a:endParaRPr sz="1200">
              <a:latin typeface="Montserrat"/>
              <a:ea typeface="Montserrat"/>
              <a:cs typeface="Montserrat"/>
              <a:sym typeface="Montserrat"/>
            </a:endParaRPr>
          </a:p>
          <a:p>
            <a:pPr marL="0" lvl="0" indent="0" algn="l" rtl="0">
              <a:spcBef>
                <a:spcPts val="90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34"/>
          <p:cNvSpPr txBox="1">
            <a:spLocks noGrp="1"/>
          </p:cNvSpPr>
          <p:nvPr>
            <p:ph type="title"/>
          </p:nvPr>
        </p:nvSpPr>
        <p:spPr>
          <a:xfrm>
            <a:off x="520750" y="592700"/>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Montserrat SemiBold"/>
                <a:ea typeface="Montserrat SemiBold"/>
                <a:cs typeface="Montserrat SemiBold"/>
                <a:sym typeface="Montserrat SemiBold"/>
              </a:rPr>
              <a:t>Table of Contents</a:t>
            </a:r>
            <a:endParaRPr>
              <a:latin typeface="Montserrat SemiBold"/>
              <a:ea typeface="Montserrat SemiBold"/>
              <a:cs typeface="Montserrat SemiBold"/>
              <a:sym typeface="Montserrat SemiBold"/>
            </a:endParaRPr>
          </a:p>
        </p:txBody>
      </p:sp>
      <p:sp>
        <p:nvSpPr>
          <p:cNvPr id="421" name="Google Shape;421;p34"/>
          <p:cNvSpPr txBox="1"/>
          <p:nvPr/>
        </p:nvSpPr>
        <p:spPr>
          <a:xfrm>
            <a:off x="520750" y="1240850"/>
            <a:ext cx="5456100" cy="31863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en-GB" sz="1500">
                <a:solidFill>
                  <a:schemeClr val="lt1"/>
                </a:solidFill>
                <a:latin typeface="Montserrat"/>
                <a:ea typeface="Montserrat"/>
                <a:cs typeface="Montserrat"/>
                <a:sym typeface="Montserrat"/>
              </a:rPr>
              <a:t>Overview of the Problem and its Solution</a:t>
            </a:r>
            <a:endParaRPr sz="1500">
              <a:solidFill>
                <a:schemeClr val="lt1"/>
              </a:solidFill>
              <a:latin typeface="Montserrat"/>
              <a:ea typeface="Montserrat"/>
              <a:cs typeface="Montserrat"/>
              <a:sym typeface="Montserrat"/>
            </a:endParaRPr>
          </a:p>
          <a:p>
            <a:pPr marL="0" lvl="0" indent="0" algn="l" rtl="0">
              <a:lnSpc>
                <a:spcPct val="200000"/>
              </a:lnSpc>
              <a:spcBef>
                <a:spcPts val="0"/>
              </a:spcBef>
              <a:spcAft>
                <a:spcPts val="0"/>
              </a:spcAft>
              <a:buNone/>
            </a:pPr>
            <a:r>
              <a:rPr lang="en-GB" sz="1500">
                <a:solidFill>
                  <a:schemeClr val="lt1"/>
                </a:solidFill>
                <a:latin typeface="Montserrat"/>
                <a:ea typeface="Montserrat"/>
                <a:cs typeface="Montserrat"/>
                <a:sym typeface="Montserrat"/>
              </a:rPr>
              <a:t>Basic Working of the Device</a:t>
            </a:r>
            <a:endParaRPr sz="1500">
              <a:solidFill>
                <a:schemeClr val="lt1"/>
              </a:solidFill>
              <a:latin typeface="Montserrat"/>
              <a:ea typeface="Montserrat"/>
              <a:cs typeface="Montserrat"/>
              <a:sym typeface="Montserrat"/>
            </a:endParaRPr>
          </a:p>
          <a:p>
            <a:pPr marL="0" lvl="0" indent="0" algn="l" rtl="0">
              <a:lnSpc>
                <a:spcPct val="200000"/>
              </a:lnSpc>
              <a:spcBef>
                <a:spcPts val="0"/>
              </a:spcBef>
              <a:spcAft>
                <a:spcPts val="0"/>
              </a:spcAft>
              <a:buNone/>
            </a:pPr>
            <a:r>
              <a:rPr lang="en-GB" sz="1500">
                <a:solidFill>
                  <a:schemeClr val="lt1"/>
                </a:solidFill>
                <a:latin typeface="Montserrat"/>
                <a:ea typeface="Montserrat"/>
                <a:cs typeface="Montserrat"/>
                <a:sym typeface="Montserrat"/>
              </a:rPr>
              <a:t>Introduction to the Components</a:t>
            </a:r>
            <a:endParaRPr sz="1500">
              <a:solidFill>
                <a:schemeClr val="lt1"/>
              </a:solidFill>
              <a:latin typeface="Montserrat"/>
              <a:ea typeface="Montserrat"/>
              <a:cs typeface="Montserrat"/>
              <a:sym typeface="Montserrat"/>
            </a:endParaRPr>
          </a:p>
          <a:p>
            <a:pPr marL="0" lvl="0" indent="0" algn="l" rtl="0">
              <a:lnSpc>
                <a:spcPct val="200000"/>
              </a:lnSpc>
              <a:spcBef>
                <a:spcPts val="0"/>
              </a:spcBef>
              <a:spcAft>
                <a:spcPts val="0"/>
              </a:spcAft>
              <a:buNone/>
            </a:pPr>
            <a:r>
              <a:rPr lang="en-GB" sz="1500">
                <a:solidFill>
                  <a:schemeClr val="lt1"/>
                </a:solidFill>
                <a:latin typeface="Montserrat"/>
                <a:ea typeface="Montserrat"/>
                <a:cs typeface="Montserrat"/>
                <a:sym typeface="Montserrat"/>
              </a:rPr>
              <a:t>Working of the Device, Circuits and Codes</a:t>
            </a:r>
            <a:endParaRPr sz="1500">
              <a:solidFill>
                <a:schemeClr val="lt1"/>
              </a:solidFill>
              <a:latin typeface="Montserrat"/>
              <a:ea typeface="Montserrat"/>
              <a:cs typeface="Montserrat"/>
              <a:sym typeface="Montserrat"/>
            </a:endParaRPr>
          </a:p>
          <a:p>
            <a:pPr marL="0" lvl="0" indent="0" algn="l" rtl="0">
              <a:lnSpc>
                <a:spcPct val="200000"/>
              </a:lnSpc>
              <a:spcBef>
                <a:spcPts val="0"/>
              </a:spcBef>
              <a:spcAft>
                <a:spcPts val="0"/>
              </a:spcAft>
              <a:buNone/>
            </a:pPr>
            <a:r>
              <a:rPr lang="en-GB" sz="1500">
                <a:solidFill>
                  <a:schemeClr val="lt1"/>
                </a:solidFill>
                <a:latin typeface="Montserrat"/>
                <a:ea typeface="Montserrat"/>
                <a:cs typeface="Montserrat"/>
                <a:sym typeface="Montserrat"/>
              </a:rPr>
              <a:t>Business Model</a:t>
            </a:r>
            <a:endParaRPr sz="1500">
              <a:solidFill>
                <a:schemeClr val="lt1"/>
              </a:solidFill>
              <a:latin typeface="Montserrat"/>
              <a:ea typeface="Montserrat"/>
              <a:cs typeface="Montserrat"/>
              <a:sym typeface="Montserrat"/>
            </a:endParaRPr>
          </a:p>
          <a:p>
            <a:pPr marL="0" lvl="0" indent="0" algn="l" rtl="0">
              <a:lnSpc>
                <a:spcPct val="200000"/>
              </a:lnSpc>
              <a:spcBef>
                <a:spcPts val="0"/>
              </a:spcBef>
              <a:spcAft>
                <a:spcPts val="0"/>
              </a:spcAft>
              <a:buNone/>
            </a:pPr>
            <a:r>
              <a:rPr lang="en-GB" sz="1500">
                <a:solidFill>
                  <a:schemeClr val="lt1"/>
                </a:solidFill>
                <a:latin typeface="Montserrat"/>
                <a:ea typeface="Montserrat"/>
                <a:cs typeface="Montserrat"/>
                <a:sym typeface="Montserrat"/>
              </a:rPr>
              <a:t>Impact of the Solution</a:t>
            </a:r>
            <a:endParaRPr sz="1500">
              <a:solidFill>
                <a:schemeClr val="lt1"/>
              </a:solidFill>
              <a:latin typeface="Montserrat"/>
              <a:ea typeface="Montserrat"/>
              <a:cs typeface="Montserrat"/>
              <a:sym typeface="Montserrat"/>
            </a:endParaRPr>
          </a:p>
          <a:p>
            <a:pPr marL="0" lvl="0" indent="0" algn="l" rtl="0">
              <a:lnSpc>
                <a:spcPct val="200000"/>
              </a:lnSpc>
              <a:spcBef>
                <a:spcPts val="0"/>
              </a:spcBef>
              <a:spcAft>
                <a:spcPts val="0"/>
              </a:spcAft>
              <a:buNone/>
            </a:pPr>
            <a:r>
              <a:rPr lang="en-GB" sz="1500">
                <a:solidFill>
                  <a:schemeClr val="lt1"/>
                </a:solidFill>
                <a:latin typeface="Montserrat"/>
                <a:ea typeface="Montserrat"/>
                <a:cs typeface="Montserrat"/>
                <a:sym typeface="Montserrat"/>
              </a:rPr>
              <a:t>Conclusion</a:t>
            </a:r>
            <a:endParaRPr sz="1500">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35"/>
          <p:cNvSpPr txBox="1">
            <a:spLocks noGrp="1"/>
          </p:cNvSpPr>
          <p:nvPr>
            <p:ph type="title"/>
          </p:nvPr>
        </p:nvSpPr>
        <p:spPr>
          <a:xfrm>
            <a:off x="1297500" y="202050"/>
            <a:ext cx="7038900" cy="64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Montserrat SemiBold"/>
                <a:ea typeface="Montserrat SemiBold"/>
                <a:cs typeface="Montserrat SemiBold"/>
                <a:sym typeface="Montserrat SemiBold"/>
              </a:rPr>
              <a:t>Overview</a:t>
            </a:r>
            <a:endParaRPr>
              <a:latin typeface="Montserrat SemiBold"/>
              <a:ea typeface="Montserrat SemiBold"/>
              <a:cs typeface="Montserrat SemiBold"/>
              <a:sym typeface="Montserrat SemiBold"/>
            </a:endParaRPr>
          </a:p>
        </p:txBody>
      </p:sp>
      <p:sp>
        <p:nvSpPr>
          <p:cNvPr id="427" name="Google Shape;427;p35"/>
          <p:cNvSpPr txBox="1">
            <a:spLocks noGrp="1"/>
          </p:cNvSpPr>
          <p:nvPr>
            <p:ph type="body" idx="1"/>
          </p:nvPr>
        </p:nvSpPr>
        <p:spPr>
          <a:xfrm>
            <a:off x="1297500" y="921850"/>
            <a:ext cx="7038900" cy="3563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200" b="1" dirty="0">
                <a:latin typeface="Montserrat"/>
                <a:ea typeface="Montserrat"/>
                <a:cs typeface="Montserrat"/>
                <a:sym typeface="Montserrat"/>
              </a:rPr>
              <a:t>Problem:</a:t>
            </a:r>
            <a:endParaRPr sz="1200" b="1" dirty="0">
              <a:latin typeface="Montserrat"/>
              <a:ea typeface="Montserrat"/>
              <a:cs typeface="Montserrat"/>
              <a:sym typeface="Montserrat"/>
            </a:endParaRPr>
          </a:p>
          <a:p>
            <a:pPr marL="0" lvl="0" indent="0" algn="l" rtl="0">
              <a:lnSpc>
                <a:spcPct val="150000"/>
              </a:lnSpc>
              <a:spcBef>
                <a:spcPts val="1200"/>
              </a:spcBef>
              <a:spcAft>
                <a:spcPts val="0"/>
              </a:spcAft>
              <a:buNone/>
            </a:pPr>
            <a:r>
              <a:rPr lang="en-GB" sz="1200" dirty="0">
                <a:latin typeface="Montserrat"/>
                <a:ea typeface="Montserrat"/>
                <a:cs typeface="Montserrat"/>
                <a:sym typeface="Montserrat"/>
              </a:rPr>
              <a:t>When natural disasters or man-made calamities make buildings collapse, search and rescue teams immediately set out to find victims trapped beneath the debris. Time is imperative during these missions, and the ability to quickly detect living victims greatly boosts the odds of rescue and survival.</a:t>
            </a:r>
            <a:endParaRPr sz="12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200" b="1" dirty="0">
                <a:latin typeface="Montserrat"/>
                <a:ea typeface="Montserrat"/>
                <a:cs typeface="Montserrat"/>
                <a:sym typeface="Montserrat"/>
              </a:rPr>
              <a:t>Solution:</a:t>
            </a:r>
            <a:endParaRPr sz="1200" b="1" dirty="0">
              <a:latin typeface="Montserrat"/>
              <a:ea typeface="Montserrat"/>
              <a:cs typeface="Montserrat"/>
              <a:sym typeface="Montserrat"/>
            </a:endParaRPr>
          </a:p>
          <a:p>
            <a:pPr marL="0" lvl="0" indent="0" algn="l" rtl="0">
              <a:lnSpc>
                <a:spcPct val="150000"/>
              </a:lnSpc>
              <a:spcBef>
                <a:spcPts val="1200"/>
              </a:spcBef>
              <a:spcAft>
                <a:spcPts val="0"/>
              </a:spcAft>
              <a:buNone/>
            </a:pPr>
            <a:r>
              <a:rPr lang="en-GB" sz="1200" dirty="0">
                <a:latin typeface="Montserrat"/>
                <a:ea typeface="Montserrat"/>
                <a:cs typeface="Montserrat"/>
                <a:sym typeface="Montserrat"/>
              </a:rPr>
              <a:t>To solve this problem we are going to make a device using </a:t>
            </a:r>
            <a:r>
              <a:rPr lang="en-GB" sz="1200" dirty="0" err="1">
                <a:latin typeface="Montserrat"/>
                <a:ea typeface="Montserrat"/>
                <a:cs typeface="Montserrat"/>
                <a:sym typeface="Montserrat"/>
              </a:rPr>
              <a:t>arduino</a:t>
            </a:r>
            <a:r>
              <a:rPr lang="en-GB" sz="1200" dirty="0">
                <a:latin typeface="Montserrat"/>
                <a:ea typeface="Montserrat"/>
                <a:cs typeface="Montserrat"/>
                <a:sym typeface="Montserrat"/>
              </a:rPr>
              <a:t> where we use RCWL-0516 doppler microwave radar sensor to detect movement through the debris composed of broken walls, metallic structures, furniture etc; and 433MHz transmit module will be placed on the </a:t>
            </a:r>
            <a:r>
              <a:rPr lang="en-GB" sz="1200" dirty="0" err="1">
                <a:latin typeface="Montserrat"/>
                <a:ea typeface="Montserrat"/>
                <a:cs typeface="Montserrat"/>
                <a:sym typeface="Montserrat"/>
              </a:rPr>
              <a:t>arduino</a:t>
            </a:r>
            <a:r>
              <a:rPr lang="en-GB" sz="1200" dirty="0">
                <a:latin typeface="Montserrat"/>
                <a:ea typeface="Montserrat"/>
                <a:cs typeface="Montserrat"/>
                <a:sym typeface="Montserrat"/>
              </a:rPr>
              <a:t> to relay information to the remote </a:t>
            </a:r>
            <a:r>
              <a:rPr lang="en-GB" sz="1200" dirty="0" err="1">
                <a:latin typeface="Montserrat"/>
                <a:ea typeface="Montserrat"/>
                <a:cs typeface="Montserrat"/>
                <a:sym typeface="Montserrat"/>
              </a:rPr>
              <a:t>arduino</a:t>
            </a:r>
            <a:r>
              <a:rPr lang="en-GB" sz="1200" dirty="0">
                <a:latin typeface="Montserrat"/>
                <a:ea typeface="Montserrat"/>
                <a:cs typeface="Montserrat"/>
                <a:sym typeface="Montserrat"/>
              </a:rPr>
              <a:t> that will have the receive module.</a:t>
            </a:r>
            <a:endParaRPr sz="1200" dirty="0">
              <a:latin typeface="Montserrat"/>
              <a:ea typeface="Montserrat"/>
              <a:cs typeface="Montserrat"/>
              <a:sym typeface="Montserrat"/>
            </a:endParaRPr>
          </a:p>
          <a:p>
            <a:pPr marL="0" lvl="0" indent="0" algn="l" rtl="0">
              <a:lnSpc>
                <a:spcPct val="150000"/>
              </a:lnSpc>
              <a:spcBef>
                <a:spcPts val="1200"/>
              </a:spcBef>
              <a:spcAft>
                <a:spcPts val="0"/>
              </a:spcAft>
              <a:buNone/>
            </a:pPr>
            <a:endParaRPr sz="1200" dirty="0">
              <a:latin typeface="Montserrat"/>
              <a:ea typeface="Montserrat"/>
              <a:cs typeface="Montserrat"/>
              <a:sym typeface="Montserrat"/>
            </a:endParaRPr>
          </a:p>
          <a:p>
            <a:pPr marL="0" lvl="0" indent="0" algn="l" rtl="0">
              <a:spcBef>
                <a:spcPts val="1200"/>
              </a:spcBef>
              <a:spcAft>
                <a:spcPts val="0"/>
              </a:spcAft>
              <a:buNone/>
            </a:pPr>
            <a:endParaRPr sz="1200" dirty="0">
              <a:latin typeface="Montserrat"/>
              <a:ea typeface="Montserrat"/>
              <a:cs typeface="Montserrat"/>
              <a:sym typeface="Montserrat"/>
            </a:endParaRPr>
          </a:p>
          <a:p>
            <a:pPr marL="0" lvl="0" indent="0" algn="l" rtl="0">
              <a:spcBef>
                <a:spcPts val="1600"/>
              </a:spcBef>
              <a:spcAft>
                <a:spcPts val="1600"/>
              </a:spcAft>
              <a:buNone/>
            </a:pPr>
            <a:endParaRPr sz="1200" dirty="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36"/>
          <p:cNvSpPr txBox="1">
            <a:spLocks noGrp="1"/>
          </p:cNvSpPr>
          <p:nvPr>
            <p:ph type="title"/>
          </p:nvPr>
        </p:nvSpPr>
        <p:spPr>
          <a:xfrm>
            <a:off x="1297500" y="202050"/>
            <a:ext cx="7038900" cy="69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Basic working of the device</a:t>
            </a:r>
            <a:endParaRPr/>
          </a:p>
        </p:txBody>
      </p:sp>
      <p:sp>
        <p:nvSpPr>
          <p:cNvPr id="433" name="Google Shape;433;p36"/>
          <p:cNvSpPr txBox="1">
            <a:spLocks noGrp="1"/>
          </p:cNvSpPr>
          <p:nvPr>
            <p:ph type="body" idx="1"/>
          </p:nvPr>
        </p:nvSpPr>
        <p:spPr>
          <a:xfrm>
            <a:off x="1297500" y="1116150"/>
            <a:ext cx="7038900" cy="36822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SzPts val="1200"/>
              <a:buFont typeface="Montserrat"/>
              <a:buChar char="●"/>
            </a:pPr>
            <a:r>
              <a:rPr lang="en-GB" sz="1200">
                <a:latin typeface="Montserrat"/>
                <a:ea typeface="Montserrat"/>
                <a:cs typeface="Montserrat"/>
                <a:sym typeface="Montserrat"/>
              </a:rPr>
              <a:t>Our device consisting of an RCWL-0516 sensor and a 433MHz transmit module on an Arduino UNO will be sent to areas of distress using a drone.</a:t>
            </a:r>
            <a:endParaRPr sz="1200">
              <a:latin typeface="Montserrat"/>
              <a:ea typeface="Montserrat"/>
              <a:cs typeface="Montserrat"/>
              <a:sym typeface="Montserrat"/>
            </a:endParaRPr>
          </a:p>
          <a:p>
            <a:pPr marL="457200" lvl="0" indent="0" algn="l" rtl="0">
              <a:lnSpc>
                <a:spcPct val="7000"/>
              </a:lnSpc>
              <a:spcBef>
                <a:spcPts val="1200"/>
              </a:spcBef>
              <a:spcAft>
                <a:spcPts val="0"/>
              </a:spcAft>
              <a:buNone/>
            </a:pPr>
            <a:endParaRPr sz="1200">
              <a:latin typeface="Montserrat"/>
              <a:ea typeface="Montserrat"/>
              <a:cs typeface="Montserrat"/>
              <a:sym typeface="Montserrat"/>
            </a:endParaRPr>
          </a:p>
          <a:p>
            <a:pPr marL="457200" lvl="0" indent="-304800" algn="l" rtl="0">
              <a:lnSpc>
                <a:spcPct val="150000"/>
              </a:lnSpc>
              <a:spcBef>
                <a:spcPts val="1200"/>
              </a:spcBef>
              <a:spcAft>
                <a:spcPts val="0"/>
              </a:spcAft>
              <a:buSzPts val="1200"/>
              <a:buFont typeface="Montserrat"/>
              <a:buChar char="●"/>
            </a:pPr>
            <a:r>
              <a:rPr lang="en-GB" sz="1200">
                <a:latin typeface="Montserrat"/>
                <a:ea typeface="Montserrat"/>
                <a:cs typeface="Montserrat"/>
                <a:sym typeface="Montserrat"/>
              </a:rPr>
              <a:t>And a remote device will be available to the rescue team with a recieve module placed on an Arduino board.</a:t>
            </a:r>
            <a:endParaRPr sz="1200">
              <a:latin typeface="Montserrat"/>
              <a:ea typeface="Montserrat"/>
              <a:cs typeface="Montserrat"/>
              <a:sym typeface="Montserrat"/>
            </a:endParaRPr>
          </a:p>
          <a:p>
            <a:pPr marL="457200" lvl="0" indent="0" algn="l" rtl="0">
              <a:lnSpc>
                <a:spcPct val="7000"/>
              </a:lnSpc>
              <a:spcBef>
                <a:spcPts val="1200"/>
              </a:spcBef>
              <a:spcAft>
                <a:spcPts val="0"/>
              </a:spcAft>
              <a:buNone/>
            </a:pPr>
            <a:endParaRPr sz="1200">
              <a:latin typeface="Montserrat"/>
              <a:ea typeface="Montserrat"/>
              <a:cs typeface="Montserrat"/>
              <a:sym typeface="Montserrat"/>
            </a:endParaRPr>
          </a:p>
          <a:p>
            <a:pPr marL="457200" lvl="0" indent="-304800" algn="l" rtl="0">
              <a:lnSpc>
                <a:spcPct val="150000"/>
              </a:lnSpc>
              <a:spcBef>
                <a:spcPts val="1200"/>
              </a:spcBef>
              <a:spcAft>
                <a:spcPts val="0"/>
              </a:spcAft>
              <a:buSzPts val="1200"/>
              <a:buFont typeface="Montserrat"/>
              <a:buChar char="●"/>
            </a:pPr>
            <a:r>
              <a:rPr lang="en-GB" sz="1200">
                <a:latin typeface="Montserrat"/>
                <a:ea typeface="Montserrat"/>
                <a:cs typeface="Montserrat"/>
                <a:sym typeface="Montserrat"/>
              </a:rPr>
              <a:t>The RCWL-0516 sensor transmits microwaves and receives the reflected doppler waves and determines the movement through phase differences between them.</a:t>
            </a:r>
            <a:endParaRPr sz="1200">
              <a:latin typeface="Montserrat"/>
              <a:ea typeface="Montserrat"/>
              <a:cs typeface="Montserrat"/>
              <a:sym typeface="Montserrat"/>
            </a:endParaRPr>
          </a:p>
          <a:p>
            <a:pPr marL="457200" lvl="0" indent="0" algn="l" rtl="0">
              <a:lnSpc>
                <a:spcPct val="7000"/>
              </a:lnSpc>
              <a:spcBef>
                <a:spcPts val="1200"/>
              </a:spcBef>
              <a:spcAft>
                <a:spcPts val="0"/>
              </a:spcAft>
              <a:buNone/>
            </a:pPr>
            <a:endParaRPr sz="1200">
              <a:latin typeface="Montserrat"/>
              <a:ea typeface="Montserrat"/>
              <a:cs typeface="Montserrat"/>
              <a:sym typeface="Montserrat"/>
            </a:endParaRPr>
          </a:p>
          <a:p>
            <a:pPr marL="457200" lvl="0" indent="-304800" algn="l" rtl="0">
              <a:lnSpc>
                <a:spcPct val="150000"/>
              </a:lnSpc>
              <a:spcBef>
                <a:spcPts val="1200"/>
              </a:spcBef>
              <a:spcAft>
                <a:spcPts val="0"/>
              </a:spcAft>
              <a:buSzPts val="1200"/>
              <a:buFont typeface="Montserrat"/>
              <a:buChar char="●"/>
            </a:pPr>
            <a:r>
              <a:rPr lang="en-GB" sz="1200">
                <a:latin typeface="Montserrat"/>
                <a:ea typeface="Montserrat"/>
                <a:cs typeface="Montserrat"/>
                <a:sym typeface="Montserrat"/>
              </a:rPr>
              <a:t>The transmit module will continuously relay this data to the remote Arduino which will be then interpreted to inform the rescue team that there are people present, by switching on an LED on the remote and informing the GPS location of that point.</a:t>
            </a:r>
            <a:endParaRPr sz="1200">
              <a:latin typeface="Montserrat"/>
              <a:ea typeface="Montserrat"/>
              <a:cs typeface="Montserrat"/>
              <a:sym typeface="Montserrat"/>
            </a:endParaRPr>
          </a:p>
          <a:p>
            <a:pPr marL="0" lvl="0" indent="0" algn="l" rtl="0">
              <a:lnSpc>
                <a:spcPct val="150000"/>
              </a:lnSpc>
              <a:spcBef>
                <a:spcPts val="1200"/>
              </a:spcBef>
              <a:spcAft>
                <a:spcPts val="0"/>
              </a:spcAft>
              <a:buNone/>
            </a:pPr>
            <a:endParaRPr sz="1200">
              <a:latin typeface="Montserrat Medium"/>
              <a:ea typeface="Montserrat Medium"/>
              <a:cs typeface="Montserrat Medium"/>
              <a:sym typeface="Montserrat Medium"/>
            </a:endParaRPr>
          </a:p>
          <a:p>
            <a:pPr marL="0" lvl="0" indent="0" algn="l" rtl="0">
              <a:spcBef>
                <a:spcPts val="12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7"/>
          <p:cNvSpPr txBox="1">
            <a:spLocks noGrp="1"/>
          </p:cNvSpPr>
          <p:nvPr>
            <p:ph type="title"/>
          </p:nvPr>
        </p:nvSpPr>
        <p:spPr>
          <a:xfrm>
            <a:off x="3149950" y="393800"/>
            <a:ext cx="5374800" cy="72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Montserrat SemiBold"/>
                <a:ea typeface="Montserrat SemiBold"/>
                <a:cs typeface="Montserrat SemiBold"/>
                <a:sym typeface="Montserrat SemiBold"/>
              </a:rPr>
              <a:t>RCWL - 0516     </a:t>
            </a:r>
            <a:endParaRPr>
              <a:latin typeface="Montserrat SemiBold"/>
              <a:ea typeface="Montserrat SemiBold"/>
              <a:cs typeface="Montserrat SemiBold"/>
              <a:sym typeface="Montserrat SemiBold"/>
            </a:endParaRPr>
          </a:p>
        </p:txBody>
      </p:sp>
      <p:sp>
        <p:nvSpPr>
          <p:cNvPr id="439" name="Google Shape;439;p37"/>
          <p:cNvSpPr txBox="1">
            <a:spLocks noGrp="1"/>
          </p:cNvSpPr>
          <p:nvPr>
            <p:ph type="body" idx="1"/>
          </p:nvPr>
        </p:nvSpPr>
        <p:spPr>
          <a:xfrm>
            <a:off x="3339850" y="1114700"/>
            <a:ext cx="4995000" cy="31731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The RCWL-0516 sensor is a microwave motion sensor module that is primarily used to detect motion or movement in its proximity. It operates using microwave technology, specifically the Doppler effect, to detect changes in the reflection of microwave signals when an object or person moves within its detection range.</a:t>
            </a:r>
            <a:br>
              <a:rPr lang="en-GB" sz="1200">
                <a:solidFill>
                  <a:schemeClr val="lt1"/>
                </a:solidFill>
                <a:latin typeface="Montserrat"/>
                <a:ea typeface="Montserrat"/>
                <a:cs typeface="Montserrat"/>
                <a:sym typeface="Montserrat"/>
              </a:rPr>
            </a:br>
            <a:r>
              <a:rPr lang="en-GB" sz="1200">
                <a:solidFill>
                  <a:schemeClr val="lt1"/>
                </a:solidFill>
                <a:latin typeface="Montserrat"/>
                <a:ea typeface="Montserrat"/>
                <a:cs typeface="Montserrat"/>
                <a:sym typeface="Montserrat"/>
              </a:rPr>
              <a:t>When an object or person moves within its detection range, it detects the change in the frequency of the reflected signals due to the Doppler effect.</a:t>
            </a:r>
            <a:br>
              <a:rPr lang="en-GB" sz="1200">
                <a:solidFill>
                  <a:schemeClr val="lt1"/>
                </a:solidFill>
                <a:latin typeface="Montserrat"/>
                <a:ea typeface="Montserrat"/>
                <a:cs typeface="Montserrat"/>
                <a:sym typeface="Montserrat"/>
              </a:rPr>
            </a:br>
            <a:br>
              <a:rPr lang="en-GB" sz="1200">
                <a:solidFill>
                  <a:schemeClr val="lt1"/>
                </a:solidFill>
                <a:latin typeface="Montserrat"/>
                <a:ea typeface="Montserrat"/>
                <a:cs typeface="Montserrat"/>
                <a:sym typeface="Montserrat"/>
              </a:rPr>
            </a:br>
            <a:endParaRPr sz="1200">
              <a:solidFill>
                <a:schemeClr val="lt1"/>
              </a:solidFill>
              <a:latin typeface="Montserrat"/>
              <a:ea typeface="Montserrat"/>
              <a:cs typeface="Montserrat"/>
              <a:sym typeface="Montserrat"/>
            </a:endParaRPr>
          </a:p>
          <a:p>
            <a:pPr marL="0" lvl="0" indent="0" algn="l" rtl="0">
              <a:spcBef>
                <a:spcPts val="1600"/>
              </a:spcBef>
              <a:spcAft>
                <a:spcPts val="1600"/>
              </a:spcAft>
              <a:buNone/>
            </a:pPr>
            <a:endParaRPr sz="1200">
              <a:solidFill>
                <a:schemeClr val="lt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38"/>
          <p:cNvSpPr txBox="1">
            <a:spLocks noGrp="1"/>
          </p:cNvSpPr>
          <p:nvPr>
            <p:ph type="title"/>
          </p:nvPr>
        </p:nvSpPr>
        <p:spPr>
          <a:xfrm>
            <a:off x="1297500" y="393750"/>
            <a:ext cx="7038900" cy="2286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t>The RCWL 0516 module consists of an ASIC chip RCWL 9196 from RCWL. The RCWL 9196 comes in a 16-pin SOIC package. The module contains all the complimentary components along with a single transistor-based high-frequency oscillator which generates the microwave signal with a frequency of around 3.175GHz.</a:t>
            </a:r>
            <a:br>
              <a:rPr lang="en-GB" sz="1200"/>
            </a:br>
            <a:endParaRPr sz="1200"/>
          </a:p>
          <a:p>
            <a:pPr marL="0" lvl="0" indent="0" algn="l" rtl="0">
              <a:lnSpc>
                <a:spcPct val="115000"/>
              </a:lnSpc>
              <a:spcBef>
                <a:spcPts val="1600"/>
              </a:spcBef>
              <a:spcAft>
                <a:spcPts val="1600"/>
              </a:spcAft>
              <a:buNone/>
            </a:pPr>
            <a:r>
              <a:rPr lang="en-GB" sz="1200"/>
              <a:t>This module supports a wide input voltage, from 4 to 28 V DC, and is equipped with the RCWL-0516. It has a sensitive range of about 7 meters. When activated, its output pin (OUT) will transition from LOW (0V) to HIGH (3.3V) for a finite amount of time (2-3 seconds) before returning to sleep state (LOW).</a:t>
            </a:r>
            <a:endParaRPr/>
          </a:p>
        </p:txBody>
      </p:sp>
      <p:pic>
        <p:nvPicPr>
          <p:cNvPr id="445" name="Google Shape;445;p38"/>
          <p:cNvPicPr preferRelativeResize="0"/>
          <p:nvPr/>
        </p:nvPicPr>
        <p:blipFill>
          <a:blip r:embed="rId3">
            <a:alphaModFix/>
          </a:blip>
          <a:stretch>
            <a:fillRect/>
          </a:stretch>
        </p:blipFill>
        <p:spPr>
          <a:xfrm>
            <a:off x="2137600" y="2861450"/>
            <a:ext cx="4868799" cy="1788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39"/>
          <p:cNvSpPr txBox="1">
            <a:spLocks noGrp="1"/>
          </p:cNvSpPr>
          <p:nvPr>
            <p:ph type="title"/>
          </p:nvPr>
        </p:nvSpPr>
        <p:spPr>
          <a:xfrm>
            <a:off x="1297500" y="393750"/>
            <a:ext cx="4206000" cy="78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Montserrat SemiBold"/>
                <a:ea typeface="Montserrat SemiBold"/>
                <a:cs typeface="Montserrat SemiBold"/>
                <a:sym typeface="Montserrat SemiBold"/>
              </a:rPr>
              <a:t>Arduino</a:t>
            </a:r>
            <a:endParaRPr>
              <a:latin typeface="Montserrat SemiBold"/>
              <a:ea typeface="Montserrat SemiBold"/>
              <a:cs typeface="Montserrat SemiBold"/>
              <a:sym typeface="Montserrat SemiBold"/>
            </a:endParaRPr>
          </a:p>
        </p:txBody>
      </p:sp>
      <p:sp>
        <p:nvSpPr>
          <p:cNvPr id="451" name="Google Shape;451;p39"/>
          <p:cNvSpPr txBox="1"/>
          <p:nvPr/>
        </p:nvSpPr>
        <p:spPr>
          <a:xfrm>
            <a:off x="1297500" y="1032500"/>
            <a:ext cx="44712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The Arduino Uno is a popular microcontroller board used for building electronic projects. It features an ATmega328P microcontroller, digital and analog pins for connecting sensors and actuators, and a USB interface for programming and power supply.</a:t>
            </a:r>
            <a:endParaRPr sz="1200">
              <a:solidFill>
                <a:schemeClr val="lt1"/>
              </a:solidFill>
              <a:latin typeface="Montserrat"/>
              <a:ea typeface="Montserrat"/>
              <a:cs typeface="Montserrat"/>
              <a:sym typeface="Montserrat"/>
            </a:endParaRPr>
          </a:p>
        </p:txBody>
      </p:sp>
      <p:pic>
        <p:nvPicPr>
          <p:cNvPr id="452" name="Google Shape;452;p39"/>
          <p:cNvPicPr preferRelativeResize="0"/>
          <p:nvPr/>
        </p:nvPicPr>
        <p:blipFill>
          <a:blip r:embed="rId3">
            <a:alphaModFix/>
          </a:blip>
          <a:stretch>
            <a:fillRect/>
          </a:stretch>
        </p:blipFill>
        <p:spPr>
          <a:xfrm>
            <a:off x="5768690" y="393750"/>
            <a:ext cx="3036235" cy="2106775"/>
          </a:xfrm>
          <a:prstGeom prst="rect">
            <a:avLst/>
          </a:prstGeom>
          <a:noFill/>
          <a:ln>
            <a:noFill/>
          </a:ln>
        </p:spPr>
      </p:pic>
      <p:sp>
        <p:nvSpPr>
          <p:cNvPr id="453" name="Google Shape;453;p39"/>
          <p:cNvSpPr txBox="1">
            <a:spLocks noGrp="1"/>
          </p:cNvSpPr>
          <p:nvPr>
            <p:ph type="title"/>
          </p:nvPr>
        </p:nvSpPr>
        <p:spPr>
          <a:xfrm>
            <a:off x="1250125" y="2808575"/>
            <a:ext cx="4471200" cy="78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Montserrat SemiBold"/>
                <a:ea typeface="Montserrat SemiBold"/>
                <a:cs typeface="Montserrat SemiBold"/>
                <a:sym typeface="Montserrat SemiBold"/>
              </a:rPr>
              <a:t>Transmit &amp; Receive Module</a:t>
            </a:r>
            <a:endParaRPr>
              <a:latin typeface="Montserrat SemiBold"/>
              <a:ea typeface="Montserrat SemiBold"/>
              <a:cs typeface="Montserrat SemiBold"/>
              <a:sym typeface="Montserrat SemiBold"/>
            </a:endParaRPr>
          </a:p>
          <a:p>
            <a:pPr marL="0" lvl="0" indent="0" algn="l" rtl="0">
              <a:spcBef>
                <a:spcPts val="0"/>
              </a:spcBef>
              <a:spcAft>
                <a:spcPts val="0"/>
              </a:spcAft>
              <a:buNone/>
            </a:pPr>
            <a:endParaRPr>
              <a:latin typeface="Montserrat SemiBold"/>
              <a:ea typeface="Montserrat SemiBold"/>
              <a:cs typeface="Montserrat SemiBold"/>
              <a:sym typeface="Montserrat SemiBold"/>
            </a:endParaRPr>
          </a:p>
        </p:txBody>
      </p:sp>
      <p:sp>
        <p:nvSpPr>
          <p:cNvPr id="454" name="Google Shape;454;p39"/>
          <p:cNvSpPr txBox="1"/>
          <p:nvPr/>
        </p:nvSpPr>
        <p:spPr>
          <a:xfrm>
            <a:off x="1297500" y="3341363"/>
            <a:ext cx="42060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An Arduino board will be connected to a 433 MHz transmitter and will send the message. The other Arduino board will be connected to a 433 MHz receiver to receive the messages.</a:t>
            </a:r>
            <a:endParaRPr sz="1200">
              <a:solidFill>
                <a:schemeClr val="lt1"/>
              </a:solidFill>
              <a:latin typeface="Montserrat"/>
              <a:ea typeface="Montserrat"/>
              <a:cs typeface="Montserrat"/>
              <a:sym typeface="Montserrat"/>
            </a:endParaRPr>
          </a:p>
        </p:txBody>
      </p:sp>
      <p:pic>
        <p:nvPicPr>
          <p:cNvPr id="455" name="Google Shape;455;p39"/>
          <p:cNvPicPr preferRelativeResize="0"/>
          <p:nvPr/>
        </p:nvPicPr>
        <p:blipFill>
          <a:blip r:embed="rId4">
            <a:alphaModFix/>
          </a:blip>
          <a:stretch>
            <a:fillRect/>
          </a:stretch>
        </p:blipFill>
        <p:spPr>
          <a:xfrm>
            <a:off x="5965050" y="2633975"/>
            <a:ext cx="2643517" cy="23381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40"/>
          <p:cNvSpPr txBox="1">
            <a:spLocks noGrp="1"/>
          </p:cNvSpPr>
          <p:nvPr>
            <p:ph type="title"/>
          </p:nvPr>
        </p:nvSpPr>
        <p:spPr>
          <a:xfrm>
            <a:off x="1331550" y="504300"/>
            <a:ext cx="6480900" cy="608700"/>
          </a:xfrm>
          <a:prstGeom prst="rect">
            <a:avLst/>
          </a:prstGeom>
        </p:spPr>
        <p:txBody>
          <a:bodyPr spcFirstLastPara="1" wrap="square" lIns="91425" tIns="91425" rIns="91425" bIns="91425" anchor="b" anchorCtr="0">
            <a:noAutofit/>
          </a:bodyPr>
          <a:lstStyle/>
          <a:p>
            <a:pPr marL="0" lvl="0" indent="0" algn="ctr" rtl="0">
              <a:lnSpc>
                <a:spcPct val="115000"/>
              </a:lnSpc>
              <a:spcBef>
                <a:spcPts val="1800"/>
              </a:spcBef>
              <a:spcAft>
                <a:spcPts val="400"/>
              </a:spcAft>
              <a:buNone/>
            </a:pPr>
            <a:r>
              <a:rPr lang="en-GB">
                <a:latin typeface="Montserrat SemiBold"/>
                <a:ea typeface="Montserrat SemiBold"/>
                <a:cs typeface="Montserrat SemiBold"/>
                <a:sym typeface="Montserrat SemiBold"/>
              </a:rPr>
              <a:t>Movement Detector in Debris</a:t>
            </a:r>
            <a:endParaRPr>
              <a:latin typeface="Montserrat SemiBold"/>
              <a:ea typeface="Montserrat SemiBold"/>
              <a:cs typeface="Montserrat SemiBold"/>
              <a:sym typeface="Montserrat SemiBold"/>
            </a:endParaRPr>
          </a:p>
        </p:txBody>
      </p:sp>
      <p:sp>
        <p:nvSpPr>
          <p:cNvPr id="461" name="Google Shape;461;p40"/>
          <p:cNvSpPr txBox="1">
            <a:spLocks noGrp="1"/>
          </p:cNvSpPr>
          <p:nvPr>
            <p:ph type="body" idx="1"/>
          </p:nvPr>
        </p:nvSpPr>
        <p:spPr>
          <a:xfrm>
            <a:off x="1297500" y="1188750"/>
            <a:ext cx="6938100" cy="176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latin typeface="Montserrat"/>
                <a:ea typeface="Montserrat"/>
                <a:cs typeface="Montserrat"/>
                <a:sym typeface="Montserrat"/>
              </a:rPr>
              <a:t>A drone, with our transmitter device attached to it, is sent to an area of distress to detect living persons stuck under rubble and debris. On detection, the transmitter triggers the receiver device attached to the drone remote. From this information, paired with the GPS location of the drone (from the remote control of the drone) we can know the exact location of the victim.</a:t>
            </a:r>
            <a:endParaRPr sz="1200">
              <a:latin typeface="Montserrat"/>
              <a:ea typeface="Montserrat"/>
              <a:cs typeface="Montserrat"/>
              <a:sym typeface="Montserrat"/>
            </a:endParaRPr>
          </a:p>
          <a:p>
            <a:pPr marL="0" lvl="0" indent="0" algn="l" rtl="0">
              <a:lnSpc>
                <a:spcPct val="115000"/>
              </a:lnSpc>
              <a:spcBef>
                <a:spcPts val="1600"/>
              </a:spcBef>
              <a:spcAft>
                <a:spcPts val="1600"/>
              </a:spcAft>
              <a:buNone/>
            </a:pPr>
            <a:r>
              <a:rPr lang="en-GB" sz="1200">
                <a:latin typeface="Montserrat"/>
                <a:ea typeface="Montserrat"/>
                <a:cs typeface="Montserrat"/>
                <a:sym typeface="Montserrat"/>
              </a:rPr>
              <a:t>In our project we will be building the the transmitter and receiver devices and code the functionality of the same.</a:t>
            </a:r>
            <a:endParaRPr sz="1200">
              <a:latin typeface="Montserrat"/>
              <a:ea typeface="Montserrat"/>
              <a:cs typeface="Montserrat"/>
              <a:sym typeface="Montserrat"/>
            </a:endParaRPr>
          </a:p>
        </p:txBody>
      </p:sp>
      <p:pic>
        <p:nvPicPr>
          <p:cNvPr id="462" name="Google Shape;462;p40"/>
          <p:cNvPicPr preferRelativeResize="0"/>
          <p:nvPr/>
        </p:nvPicPr>
        <p:blipFill>
          <a:blip r:embed="rId3">
            <a:alphaModFix/>
          </a:blip>
          <a:stretch>
            <a:fillRect/>
          </a:stretch>
        </p:blipFill>
        <p:spPr>
          <a:xfrm>
            <a:off x="4783063" y="3029774"/>
            <a:ext cx="3452525" cy="2113651"/>
          </a:xfrm>
          <a:prstGeom prst="flowChartInputOutput">
            <a:avLst/>
          </a:prstGeom>
          <a:noFill/>
          <a:ln>
            <a:noFill/>
          </a:ln>
        </p:spPr>
      </p:pic>
      <p:pic>
        <p:nvPicPr>
          <p:cNvPr id="463" name="Google Shape;463;p40"/>
          <p:cNvPicPr preferRelativeResize="0"/>
          <p:nvPr/>
        </p:nvPicPr>
        <p:blipFill>
          <a:blip r:embed="rId4">
            <a:alphaModFix/>
          </a:blip>
          <a:stretch>
            <a:fillRect/>
          </a:stretch>
        </p:blipFill>
        <p:spPr>
          <a:xfrm>
            <a:off x="871188" y="3029700"/>
            <a:ext cx="3443100" cy="2113800"/>
          </a:xfrm>
          <a:prstGeom prst="parallelogram">
            <a:avLst>
              <a:gd name="adj" fmla="val 32623"/>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41"/>
          <p:cNvSpPr txBox="1">
            <a:spLocks noGrp="1"/>
          </p:cNvSpPr>
          <p:nvPr>
            <p:ph type="title"/>
          </p:nvPr>
        </p:nvSpPr>
        <p:spPr>
          <a:xfrm>
            <a:off x="1168150" y="393750"/>
            <a:ext cx="7038900" cy="49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Montserrat SemiBold"/>
                <a:ea typeface="Montserrat SemiBold"/>
                <a:cs typeface="Montserrat SemiBold"/>
                <a:sym typeface="Montserrat SemiBold"/>
              </a:rPr>
              <a:t>Transmitter Device</a:t>
            </a:r>
            <a:endParaRPr>
              <a:latin typeface="Montserrat SemiBold"/>
              <a:ea typeface="Montserrat SemiBold"/>
              <a:cs typeface="Montserrat SemiBold"/>
              <a:sym typeface="Montserrat SemiBold"/>
            </a:endParaRPr>
          </a:p>
        </p:txBody>
      </p:sp>
      <p:sp>
        <p:nvSpPr>
          <p:cNvPr id="469" name="Google Shape;469;p41"/>
          <p:cNvSpPr txBox="1">
            <a:spLocks noGrp="1"/>
          </p:cNvSpPr>
          <p:nvPr>
            <p:ph type="body" idx="1"/>
          </p:nvPr>
        </p:nvSpPr>
        <p:spPr>
          <a:xfrm>
            <a:off x="1168150" y="1021850"/>
            <a:ext cx="2940600" cy="1512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200">
                <a:latin typeface="Montserrat"/>
                <a:ea typeface="Montserrat"/>
                <a:cs typeface="Montserrat"/>
                <a:sym typeface="Montserrat"/>
              </a:rPr>
              <a:t>Components</a:t>
            </a:r>
            <a:endParaRPr sz="1200">
              <a:latin typeface="Montserrat"/>
              <a:ea typeface="Montserrat"/>
              <a:cs typeface="Montserrat"/>
              <a:sym typeface="Montserrat"/>
            </a:endParaRPr>
          </a:p>
          <a:p>
            <a:pPr marL="457200" lvl="0" indent="-304800" algn="l" rtl="0">
              <a:lnSpc>
                <a:spcPct val="100000"/>
              </a:lnSpc>
              <a:spcBef>
                <a:spcPts val="1600"/>
              </a:spcBef>
              <a:spcAft>
                <a:spcPts val="0"/>
              </a:spcAft>
              <a:buSzPts val="1200"/>
              <a:buFont typeface="Montserrat"/>
              <a:buAutoNum type="arabicPeriod"/>
            </a:pPr>
            <a:r>
              <a:rPr lang="en-GB" sz="1200">
                <a:latin typeface="Montserrat"/>
                <a:ea typeface="Montserrat"/>
                <a:cs typeface="Montserrat"/>
                <a:sym typeface="Montserrat"/>
              </a:rPr>
              <a:t>Arduino Uno</a:t>
            </a:r>
            <a:endParaRPr sz="1200">
              <a:latin typeface="Montserrat"/>
              <a:ea typeface="Montserrat"/>
              <a:cs typeface="Montserrat"/>
              <a:sym typeface="Montserrat"/>
            </a:endParaRPr>
          </a:p>
          <a:p>
            <a:pPr marL="457200" lvl="0" indent="-304800" algn="l" rtl="0">
              <a:lnSpc>
                <a:spcPct val="100000"/>
              </a:lnSpc>
              <a:spcBef>
                <a:spcPts val="0"/>
              </a:spcBef>
              <a:spcAft>
                <a:spcPts val="0"/>
              </a:spcAft>
              <a:buSzPts val="1200"/>
              <a:buFont typeface="Montserrat"/>
              <a:buAutoNum type="arabicPeriod"/>
            </a:pPr>
            <a:r>
              <a:rPr lang="en-GB" sz="1200">
                <a:latin typeface="Montserrat"/>
                <a:ea typeface="Montserrat"/>
                <a:cs typeface="Montserrat"/>
                <a:sym typeface="Montserrat"/>
              </a:rPr>
              <a:t>RCWL-0516 Microwave Sensor</a:t>
            </a:r>
            <a:endParaRPr sz="1200">
              <a:latin typeface="Montserrat"/>
              <a:ea typeface="Montserrat"/>
              <a:cs typeface="Montserrat"/>
              <a:sym typeface="Montserrat"/>
            </a:endParaRPr>
          </a:p>
          <a:p>
            <a:pPr marL="457200" lvl="0" indent="-304800" algn="l" rtl="0">
              <a:lnSpc>
                <a:spcPct val="100000"/>
              </a:lnSpc>
              <a:spcBef>
                <a:spcPts val="0"/>
              </a:spcBef>
              <a:spcAft>
                <a:spcPts val="0"/>
              </a:spcAft>
              <a:buSzPts val="1200"/>
              <a:buFont typeface="Montserrat"/>
              <a:buAutoNum type="arabicPeriod"/>
            </a:pPr>
            <a:r>
              <a:rPr lang="en-GB" sz="1200">
                <a:latin typeface="Montserrat"/>
                <a:ea typeface="Montserrat"/>
                <a:cs typeface="Montserrat"/>
                <a:sym typeface="Montserrat"/>
              </a:rPr>
              <a:t>433MHz Transmitter Module</a:t>
            </a:r>
            <a:endParaRPr sz="1200">
              <a:latin typeface="Montserrat"/>
              <a:ea typeface="Montserrat"/>
              <a:cs typeface="Montserrat"/>
              <a:sym typeface="Montserrat"/>
            </a:endParaRPr>
          </a:p>
          <a:p>
            <a:pPr marL="457200" lvl="0" indent="-304800" algn="l" rtl="0">
              <a:lnSpc>
                <a:spcPct val="100000"/>
              </a:lnSpc>
              <a:spcBef>
                <a:spcPts val="0"/>
              </a:spcBef>
              <a:spcAft>
                <a:spcPts val="0"/>
              </a:spcAft>
              <a:buSzPts val="1200"/>
              <a:buFont typeface="Montserrat"/>
              <a:buAutoNum type="arabicPeriod"/>
            </a:pPr>
            <a:r>
              <a:rPr lang="en-GB" sz="1200">
                <a:latin typeface="Montserrat"/>
                <a:ea typeface="Montserrat"/>
                <a:cs typeface="Montserrat"/>
                <a:sym typeface="Montserrat"/>
              </a:rPr>
              <a:t>LED</a:t>
            </a:r>
            <a:endParaRPr sz="1200">
              <a:latin typeface="Montserrat"/>
              <a:ea typeface="Montserrat"/>
              <a:cs typeface="Montserrat"/>
              <a:sym typeface="Montserrat"/>
            </a:endParaRPr>
          </a:p>
          <a:p>
            <a:pPr marL="457200" lvl="0" indent="-304800" algn="l" rtl="0">
              <a:lnSpc>
                <a:spcPct val="100000"/>
              </a:lnSpc>
              <a:spcBef>
                <a:spcPts val="0"/>
              </a:spcBef>
              <a:spcAft>
                <a:spcPts val="0"/>
              </a:spcAft>
              <a:buSzPts val="1200"/>
              <a:buFont typeface="Montserrat"/>
              <a:buAutoNum type="arabicPeriod"/>
            </a:pPr>
            <a:r>
              <a:rPr lang="en-GB" sz="1200">
                <a:latin typeface="Montserrat"/>
                <a:ea typeface="Montserrat"/>
                <a:cs typeface="Montserrat"/>
                <a:sym typeface="Montserrat"/>
              </a:rPr>
              <a:t>220 ohm resistor</a:t>
            </a:r>
            <a:endParaRPr sz="1200">
              <a:latin typeface="Montserrat"/>
              <a:ea typeface="Montserrat"/>
              <a:cs typeface="Montserrat"/>
              <a:sym typeface="Montserrat"/>
            </a:endParaRPr>
          </a:p>
          <a:p>
            <a:pPr marL="457200" lvl="0" indent="-304800" algn="l" rtl="0">
              <a:lnSpc>
                <a:spcPct val="100000"/>
              </a:lnSpc>
              <a:spcBef>
                <a:spcPts val="0"/>
              </a:spcBef>
              <a:spcAft>
                <a:spcPts val="0"/>
              </a:spcAft>
              <a:buSzPts val="1200"/>
              <a:buFont typeface="Montserrat"/>
              <a:buAutoNum type="arabicPeriod"/>
            </a:pPr>
            <a:r>
              <a:rPr lang="en-GB" sz="1200">
                <a:latin typeface="Montserrat"/>
                <a:ea typeface="Montserrat"/>
                <a:cs typeface="Montserrat"/>
                <a:sym typeface="Montserrat"/>
              </a:rPr>
              <a:t>Wires</a:t>
            </a:r>
            <a:endParaRPr sz="1200">
              <a:latin typeface="Montserrat"/>
              <a:ea typeface="Montserrat"/>
              <a:cs typeface="Montserrat"/>
              <a:sym typeface="Montserrat"/>
            </a:endParaRPr>
          </a:p>
        </p:txBody>
      </p:sp>
      <p:sp>
        <p:nvSpPr>
          <p:cNvPr id="470" name="Google Shape;470;p41"/>
          <p:cNvSpPr txBox="1"/>
          <p:nvPr/>
        </p:nvSpPr>
        <p:spPr>
          <a:xfrm>
            <a:off x="4108800" y="1021850"/>
            <a:ext cx="4774500" cy="384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lt1"/>
                </a:solidFill>
                <a:latin typeface="Montserrat"/>
                <a:ea typeface="Montserrat"/>
                <a:cs typeface="Montserrat"/>
                <a:sym typeface="Montserrat"/>
              </a:rPr>
              <a:t>Connections</a:t>
            </a:r>
            <a:endParaRPr sz="1200">
              <a:solidFill>
                <a:schemeClr val="lt1"/>
              </a:solidFill>
              <a:latin typeface="Montserrat"/>
              <a:ea typeface="Montserrat"/>
              <a:cs typeface="Montserrat"/>
              <a:sym typeface="Montserrat"/>
            </a:endParaRPr>
          </a:p>
          <a:p>
            <a:pPr marL="0" lvl="0" indent="0" algn="l" rtl="0">
              <a:spcBef>
                <a:spcPts val="0"/>
              </a:spcBef>
              <a:spcAft>
                <a:spcPts val="0"/>
              </a:spcAft>
              <a:buNone/>
            </a:pPr>
            <a:endParaRPr sz="1200">
              <a:solidFill>
                <a:schemeClr val="lt1"/>
              </a:solidFill>
              <a:latin typeface="Montserrat"/>
              <a:ea typeface="Montserrat"/>
              <a:cs typeface="Montserrat"/>
              <a:sym typeface="Montserrat"/>
            </a:endParaRPr>
          </a:p>
          <a:p>
            <a:pPr marL="457200" lvl="0" indent="-304800" algn="l" rtl="0">
              <a:lnSpc>
                <a:spcPct val="115000"/>
              </a:lnSpc>
              <a:spcBef>
                <a:spcPts val="120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5V out pin of the Arduino is connected to the V in pin of the RCWL-0516.</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Ground of the Arduino is connected to ground of RCWL-0516.</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Out pin of RCWL-0516 connected to pin 2 of Arduino.</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5V out pin of Arduino is connected to VCC of transmit module.</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Ground of Arduino is connected to ground of transmit module.</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Data out pin of transmit module is connected to pin 12 of Arduino.</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Anode of LED is connected to one end of the resistor.</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The other end of resistor is connected to pin 13 of Arduino.</a:t>
            </a:r>
            <a:endParaRPr sz="1200">
              <a:solidFill>
                <a:schemeClr val="lt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lt1"/>
              </a:buClr>
              <a:buSzPts val="1200"/>
              <a:buFont typeface="Montserrat"/>
              <a:buChar char="●"/>
            </a:pPr>
            <a:r>
              <a:rPr lang="en-GB" sz="1200">
                <a:solidFill>
                  <a:schemeClr val="lt1"/>
                </a:solidFill>
                <a:latin typeface="Montserrat"/>
                <a:ea typeface="Montserrat"/>
                <a:cs typeface="Montserrat"/>
                <a:sym typeface="Montserrat"/>
              </a:rPr>
              <a:t>Cathode of LED is connected to ground of the Arduino.</a:t>
            </a:r>
            <a:endParaRPr sz="1200">
              <a:solidFill>
                <a:schemeClr val="lt1"/>
              </a:solidFill>
              <a:latin typeface="Montserrat"/>
              <a:ea typeface="Montserrat"/>
              <a:cs typeface="Montserrat"/>
              <a:sym typeface="Montserrat"/>
            </a:endParaRPr>
          </a:p>
        </p:txBody>
      </p:sp>
      <p:pic>
        <p:nvPicPr>
          <p:cNvPr id="471" name="Google Shape;471;p41"/>
          <p:cNvPicPr preferRelativeResize="0"/>
          <p:nvPr/>
        </p:nvPicPr>
        <p:blipFill>
          <a:blip r:embed="rId3">
            <a:alphaModFix/>
          </a:blip>
          <a:stretch>
            <a:fillRect/>
          </a:stretch>
        </p:blipFill>
        <p:spPr>
          <a:xfrm>
            <a:off x="672400" y="2907800"/>
            <a:ext cx="3436400" cy="2046101"/>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1517</Words>
  <Application>Microsoft Office PowerPoint</Application>
  <PresentationFormat>On-screen Show (16:9)</PresentationFormat>
  <Paragraphs>113</Paragraphs>
  <Slides>17</Slides>
  <Notes>17</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17</vt:i4>
      </vt:variant>
    </vt:vector>
  </HeadingPairs>
  <TitlesOfParts>
    <vt:vector size="24" baseType="lpstr">
      <vt:lpstr>Montserrat</vt:lpstr>
      <vt:lpstr>Montserrat Medium</vt:lpstr>
      <vt:lpstr>Montserrat SemiBold</vt:lpstr>
      <vt:lpstr>Arial</vt:lpstr>
      <vt:lpstr>Lato</vt:lpstr>
      <vt:lpstr>Focus</vt:lpstr>
      <vt:lpstr>Focus</vt:lpstr>
      <vt:lpstr>resQ</vt:lpstr>
      <vt:lpstr>Table of Contents</vt:lpstr>
      <vt:lpstr>Overview</vt:lpstr>
      <vt:lpstr>Basic working of the device</vt:lpstr>
      <vt:lpstr>RCWL - 0516     </vt:lpstr>
      <vt:lpstr>The RCWL 0516 module consists of an ASIC chip RCWL 9196 from RCWL. The RCWL 9196 comes in a 16-pin SOIC package. The module contains all the complimentary components along with a single transistor-based high-frequency oscillator which generates the microwave signal with a frequency of around 3.175GHz.  This module supports a wide input voltage, from 4 to 28 V DC, and is equipped with the RCWL-0516. It has a sensitive range of about 7 meters. When activated, its output pin (OUT) will transition from LOW (0V) to HIGH (3.3V) for a finite amount of time (2-3 seconds) before returning to sleep state (LOW).</vt:lpstr>
      <vt:lpstr>Arduino</vt:lpstr>
      <vt:lpstr>Movement Detector in Debris</vt:lpstr>
      <vt:lpstr>Transmitter Device</vt:lpstr>
      <vt:lpstr>Transmitter Code  We will need to install the RADIOHEAD library and the SPI library to the Arduino IDE for the code to work. </vt:lpstr>
      <vt:lpstr>Receiver Device</vt:lpstr>
      <vt:lpstr>Receiver Code  We will need to install the RADIOHEAD library and the SPI library to the Arduino IDE for the code to work. </vt:lpstr>
      <vt:lpstr>Business Model</vt:lpstr>
      <vt:lpstr>PowerPoint Presentation</vt:lpstr>
      <vt:lpstr>Impact of solution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resQ</dc:title>
  <dc:creator>Satviki Das</dc:creator>
  <cp:lastModifiedBy>Satviki Das</cp:lastModifiedBy>
  <cp:revision>1</cp:revision>
  <dcterms:modified xsi:type="dcterms:W3CDTF">2023-09-20T12:43:30Z</dcterms:modified>
</cp:coreProperties>
</file>